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Arimo Bold" panose="020B0604020202020204" charset="0"/>
      <p:regular r:id="rId17"/>
    </p:embeddedFont>
    <p:embeddedFont>
      <p:font typeface="HK Grotesk" panose="020B0604020202020204" charset="0"/>
      <p:regular r:id="rId18"/>
    </p:embeddedFont>
    <p:embeddedFont>
      <p:font typeface="Open Sans" panose="020B0606030504020204" pitchFamily="34" charset="0"/>
      <p:regular r:id="rId19"/>
    </p:embeddedFont>
    <p:embeddedFont>
      <p:font typeface="Open Sans Bold" panose="020B0806030504020204" charset="0"/>
      <p:regular r:id="rId20"/>
    </p:embeddedFont>
    <p:embeddedFont>
      <p:font typeface="Poppins" panose="00000500000000000000" pitchFamily="2" charset="0"/>
      <p:regular r:id="rId21"/>
    </p:embeddedFont>
    <p:embeddedFont>
      <p:font typeface="Poppins Bold" panose="00000800000000000000" charset="0"/>
      <p:regular r:id="rId22"/>
    </p:embeddedFont>
    <p:embeddedFont>
      <p:font typeface="Poppins Ultra-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29" y="-25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sv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jpeg"/><Relationship Id="rId5" Type="http://schemas.openxmlformats.org/officeDocument/2006/relationships/image" Target="../media/image6.sv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AutoShape 2"/>
          <p:cNvSpPr/>
          <p:nvPr/>
        </p:nvSpPr>
        <p:spPr>
          <a:xfrm>
            <a:off x="1028700" y="9277350"/>
            <a:ext cx="9147923" cy="0"/>
          </a:xfrm>
          <a:prstGeom prst="line">
            <a:avLst/>
          </a:prstGeom>
          <a:ln w="19050" cap="flat">
            <a:solidFill>
              <a:srgbClr val="5271FF"/>
            </a:solidFill>
            <a:prstDash val="solid"/>
            <a:headEnd type="none" w="sm" len="sm"/>
            <a:tailEnd type="none" w="sm" len="sm"/>
          </a:ln>
        </p:spPr>
      </p:sp>
      <p:grpSp>
        <p:nvGrpSpPr>
          <p:cNvPr id="3" name="Group 3"/>
          <p:cNvGrpSpPr/>
          <p:nvPr/>
        </p:nvGrpSpPr>
        <p:grpSpPr>
          <a:xfrm>
            <a:off x="9144000" y="0"/>
            <a:ext cx="9944445" cy="10287000"/>
            <a:chOff x="0" y="0"/>
            <a:chExt cx="777691" cy="804480"/>
          </a:xfrm>
        </p:grpSpPr>
        <p:sp>
          <p:nvSpPr>
            <p:cNvPr id="4" name="Freeform 4"/>
            <p:cNvSpPr/>
            <p:nvPr/>
          </p:nvSpPr>
          <p:spPr>
            <a:xfrm>
              <a:off x="0" y="0"/>
              <a:ext cx="777691" cy="804480"/>
            </a:xfrm>
            <a:custGeom>
              <a:avLst/>
              <a:gdLst/>
              <a:ahLst/>
              <a:cxnLst/>
              <a:rect l="l" t="t" r="r" b="b"/>
              <a:pathLst>
                <a:path w="777691" h="804480">
                  <a:moveTo>
                    <a:pt x="60724" y="0"/>
                  </a:moveTo>
                  <a:lnTo>
                    <a:pt x="716967" y="0"/>
                  </a:lnTo>
                  <a:cubicBezTo>
                    <a:pt x="750504" y="0"/>
                    <a:pt x="777691" y="27187"/>
                    <a:pt x="777691" y="60724"/>
                  </a:cubicBezTo>
                  <a:lnTo>
                    <a:pt x="777691" y="743756"/>
                  </a:lnTo>
                  <a:cubicBezTo>
                    <a:pt x="777691" y="759861"/>
                    <a:pt x="771293" y="775306"/>
                    <a:pt x="759905" y="786694"/>
                  </a:cubicBezTo>
                  <a:cubicBezTo>
                    <a:pt x="748517" y="798082"/>
                    <a:pt x="733072" y="804480"/>
                    <a:pt x="716967" y="804480"/>
                  </a:cubicBezTo>
                  <a:lnTo>
                    <a:pt x="60724" y="804480"/>
                  </a:lnTo>
                  <a:cubicBezTo>
                    <a:pt x="44619" y="804480"/>
                    <a:pt x="29174" y="798082"/>
                    <a:pt x="17786" y="786694"/>
                  </a:cubicBezTo>
                  <a:cubicBezTo>
                    <a:pt x="6398" y="775306"/>
                    <a:pt x="0" y="759861"/>
                    <a:pt x="0" y="743756"/>
                  </a:cubicBezTo>
                  <a:lnTo>
                    <a:pt x="0" y="60724"/>
                  </a:lnTo>
                  <a:cubicBezTo>
                    <a:pt x="0" y="44619"/>
                    <a:pt x="6398" y="29174"/>
                    <a:pt x="17786" y="17786"/>
                  </a:cubicBezTo>
                  <a:cubicBezTo>
                    <a:pt x="29174" y="6398"/>
                    <a:pt x="44619" y="0"/>
                    <a:pt x="60724" y="0"/>
                  </a:cubicBezTo>
                  <a:close/>
                </a:path>
              </a:pathLst>
            </a:custGeom>
            <a:blipFill>
              <a:blip r:embed="rId2"/>
              <a:stretch>
                <a:fillRect l="-62977" r="-62977"/>
              </a:stretch>
            </a:blipFill>
            <a:ln cap="rnd">
              <a:noFill/>
              <a:prstDash val="solid"/>
              <a:round/>
            </a:ln>
          </p:spPr>
        </p:sp>
      </p:grpSp>
      <p:sp>
        <p:nvSpPr>
          <p:cNvPr id="5" name="Freeform 5"/>
          <p:cNvSpPr/>
          <p:nvPr/>
        </p:nvSpPr>
        <p:spPr>
          <a:xfrm>
            <a:off x="1028700" y="749803"/>
            <a:ext cx="2827162" cy="1291071"/>
          </a:xfrm>
          <a:custGeom>
            <a:avLst/>
            <a:gdLst/>
            <a:ahLst/>
            <a:cxnLst/>
            <a:rect l="l" t="t" r="r" b="b"/>
            <a:pathLst>
              <a:path w="2827162" h="1291071">
                <a:moveTo>
                  <a:pt x="0" y="0"/>
                </a:moveTo>
                <a:lnTo>
                  <a:pt x="2827162" y="0"/>
                </a:lnTo>
                <a:lnTo>
                  <a:pt x="2827162" y="1291071"/>
                </a:lnTo>
                <a:lnTo>
                  <a:pt x="0" y="1291071"/>
                </a:lnTo>
                <a:lnTo>
                  <a:pt x="0" y="0"/>
                </a:lnTo>
                <a:close/>
              </a:path>
            </a:pathLst>
          </a:custGeom>
          <a:blipFill>
            <a:blip r:embed="rId3"/>
            <a:stretch>
              <a:fillRect/>
            </a:stretch>
          </a:blipFill>
        </p:spPr>
      </p:sp>
      <p:sp>
        <p:nvSpPr>
          <p:cNvPr id="6" name="TextBox 6"/>
          <p:cNvSpPr txBox="1"/>
          <p:nvPr/>
        </p:nvSpPr>
        <p:spPr>
          <a:xfrm>
            <a:off x="1028700" y="2981044"/>
            <a:ext cx="6237109" cy="2337868"/>
          </a:xfrm>
          <a:prstGeom prst="rect">
            <a:avLst/>
          </a:prstGeom>
        </p:spPr>
        <p:txBody>
          <a:bodyPr lIns="0" tIns="0" rIns="0" bIns="0" rtlCol="0" anchor="t">
            <a:spAutoFit/>
          </a:bodyPr>
          <a:lstStyle/>
          <a:p>
            <a:pPr algn="l">
              <a:lnSpc>
                <a:spcPts val="9145"/>
              </a:lnSpc>
              <a:spcBef>
                <a:spcPct val="0"/>
              </a:spcBef>
            </a:pPr>
            <a:r>
              <a:rPr lang="en-US" sz="6532">
                <a:solidFill>
                  <a:srgbClr val="5271FF"/>
                </a:solidFill>
                <a:latin typeface="Poppins Ultra-Bold"/>
              </a:rPr>
              <a:t>PEOPLE COUNTER.</a:t>
            </a:r>
          </a:p>
        </p:txBody>
      </p:sp>
      <p:sp>
        <p:nvSpPr>
          <p:cNvPr id="7" name="TextBox 7"/>
          <p:cNvSpPr txBox="1"/>
          <p:nvPr/>
        </p:nvSpPr>
        <p:spPr>
          <a:xfrm>
            <a:off x="1028700" y="1993249"/>
            <a:ext cx="4458932" cy="276225"/>
          </a:xfrm>
          <a:prstGeom prst="rect">
            <a:avLst/>
          </a:prstGeom>
        </p:spPr>
        <p:txBody>
          <a:bodyPr lIns="0" tIns="0" rIns="0" bIns="0" rtlCol="0" anchor="t">
            <a:spAutoFit/>
          </a:bodyPr>
          <a:lstStyle/>
          <a:p>
            <a:pPr algn="l">
              <a:lnSpc>
                <a:spcPts val="2100"/>
              </a:lnSpc>
              <a:spcBef>
                <a:spcPct val="0"/>
              </a:spcBef>
            </a:pPr>
            <a:r>
              <a:rPr lang="en-US" sz="1500">
                <a:solidFill>
                  <a:srgbClr val="000000"/>
                </a:solidFill>
                <a:latin typeface="Poppins"/>
              </a:rPr>
              <a:t>Universiter Ibn Tofail</a:t>
            </a:r>
          </a:p>
        </p:txBody>
      </p:sp>
      <p:sp>
        <p:nvSpPr>
          <p:cNvPr id="8" name="TextBox 8"/>
          <p:cNvSpPr txBox="1"/>
          <p:nvPr/>
        </p:nvSpPr>
        <p:spPr>
          <a:xfrm>
            <a:off x="1028700" y="5309387"/>
            <a:ext cx="7347905" cy="727075"/>
          </a:xfrm>
          <a:prstGeom prst="rect">
            <a:avLst/>
          </a:prstGeom>
        </p:spPr>
        <p:txBody>
          <a:bodyPr lIns="0" tIns="0" rIns="0" bIns="0" rtlCol="0" anchor="t">
            <a:spAutoFit/>
          </a:bodyPr>
          <a:lstStyle/>
          <a:p>
            <a:pPr algn="l">
              <a:lnSpc>
                <a:spcPts val="5600"/>
              </a:lnSpc>
              <a:spcBef>
                <a:spcPct val="0"/>
              </a:spcBef>
            </a:pPr>
            <a:r>
              <a:rPr lang="en-US" sz="4000">
                <a:solidFill>
                  <a:srgbClr val="2B2B2B"/>
                </a:solidFill>
                <a:latin typeface="Poppins Bold"/>
              </a:rPr>
              <a:t>COMPUTER VISION</a:t>
            </a:r>
          </a:p>
        </p:txBody>
      </p:sp>
      <p:sp>
        <p:nvSpPr>
          <p:cNvPr id="9" name="TextBox 9"/>
          <p:cNvSpPr txBox="1"/>
          <p:nvPr/>
        </p:nvSpPr>
        <p:spPr>
          <a:xfrm>
            <a:off x="1028700" y="7144465"/>
            <a:ext cx="3021107" cy="457991"/>
          </a:xfrm>
          <a:prstGeom prst="rect">
            <a:avLst/>
          </a:prstGeom>
        </p:spPr>
        <p:txBody>
          <a:bodyPr lIns="0" tIns="0" rIns="0" bIns="0" rtlCol="0" anchor="t">
            <a:spAutoFit/>
          </a:bodyPr>
          <a:lstStyle/>
          <a:p>
            <a:pPr algn="just">
              <a:lnSpc>
                <a:spcPts val="3631"/>
              </a:lnSpc>
              <a:spcBef>
                <a:spcPct val="0"/>
              </a:spcBef>
            </a:pPr>
            <a:r>
              <a:rPr lang="en-US" sz="2593">
                <a:solidFill>
                  <a:srgbClr val="000000"/>
                </a:solidFill>
                <a:latin typeface="Poppins Ultra-Bold"/>
              </a:rPr>
              <a:t>GROUP MENBERS</a:t>
            </a:r>
          </a:p>
        </p:txBody>
      </p:sp>
      <p:sp>
        <p:nvSpPr>
          <p:cNvPr id="10" name="TextBox 10"/>
          <p:cNvSpPr txBox="1"/>
          <p:nvPr/>
        </p:nvSpPr>
        <p:spPr>
          <a:xfrm>
            <a:off x="1028700" y="7633506"/>
            <a:ext cx="4816572" cy="307540"/>
          </a:xfrm>
          <a:prstGeom prst="rect">
            <a:avLst/>
          </a:prstGeom>
        </p:spPr>
        <p:txBody>
          <a:bodyPr lIns="0" tIns="0" rIns="0" bIns="0" rtlCol="0" anchor="t">
            <a:spAutoFit/>
          </a:bodyPr>
          <a:lstStyle/>
          <a:p>
            <a:pPr algn="just">
              <a:lnSpc>
                <a:spcPts val="2473"/>
              </a:lnSpc>
              <a:spcBef>
                <a:spcPct val="0"/>
              </a:spcBef>
            </a:pPr>
            <a:r>
              <a:rPr lang="en-US" sz="1767">
                <a:solidFill>
                  <a:srgbClr val="5271FF"/>
                </a:solidFill>
                <a:latin typeface="Poppins"/>
              </a:rPr>
              <a:t>OUHANNOU ANAS</a:t>
            </a:r>
          </a:p>
        </p:txBody>
      </p:sp>
      <p:sp>
        <p:nvSpPr>
          <p:cNvPr id="11" name="TextBox 11"/>
          <p:cNvSpPr txBox="1"/>
          <p:nvPr/>
        </p:nvSpPr>
        <p:spPr>
          <a:xfrm>
            <a:off x="1028700" y="8009629"/>
            <a:ext cx="4816572" cy="307540"/>
          </a:xfrm>
          <a:prstGeom prst="rect">
            <a:avLst/>
          </a:prstGeom>
        </p:spPr>
        <p:txBody>
          <a:bodyPr lIns="0" tIns="0" rIns="0" bIns="0" rtlCol="0" anchor="t">
            <a:spAutoFit/>
          </a:bodyPr>
          <a:lstStyle/>
          <a:p>
            <a:pPr algn="just">
              <a:lnSpc>
                <a:spcPts val="2473"/>
              </a:lnSpc>
              <a:spcBef>
                <a:spcPct val="0"/>
              </a:spcBef>
            </a:pPr>
            <a:r>
              <a:rPr lang="en-US" sz="1767">
                <a:solidFill>
                  <a:srgbClr val="5271FF"/>
                </a:solidFill>
                <a:latin typeface="Poppins"/>
              </a:rPr>
              <a:t>EL-HEZZAT AYMANE</a:t>
            </a:r>
          </a:p>
        </p:txBody>
      </p:sp>
      <p:sp>
        <p:nvSpPr>
          <p:cNvPr id="12" name="TextBox 12"/>
          <p:cNvSpPr txBox="1"/>
          <p:nvPr/>
        </p:nvSpPr>
        <p:spPr>
          <a:xfrm>
            <a:off x="1028700" y="8383945"/>
            <a:ext cx="4816572" cy="307540"/>
          </a:xfrm>
          <a:prstGeom prst="rect">
            <a:avLst/>
          </a:prstGeom>
        </p:spPr>
        <p:txBody>
          <a:bodyPr lIns="0" tIns="0" rIns="0" bIns="0" rtlCol="0" anchor="t">
            <a:spAutoFit/>
          </a:bodyPr>
          <a:lstStyle/>
          <a:p>
            <a:pPr algn="just">
              <a:lnSpc>
                <a:spcPts val="2473"/>
              </a:lnSpc>
              <a:spcBef>
                <a:spcPct val="0"/>
              </a:spcBef>
            </a:pPr>
            <a:r>
              <a:rPr lang="en-US" sz="1767">
                <a:solidFill>
                  <a:srgbClr val="5271FF"/>
                </a:solidFill>
                <a:latin typeface="Poppins"/>
              </a:rPr>
              <a:t>BENKHOUYA OMAR</a:t>
            </a:r>
          </a:p>
        </p:txBody>
      </p:sp>
      <p:sp>
        <p:nvSpPr>
          <p:cNvPr id="13" name="TextBox 13"/>
          <p:cNvSpPr txBox="1"/>
          <p:nvPr/>
        </p:nvSpPr>
        <p:spPr>
          <a:xfrm>
            <a:off x="1028700" y="8758260"/>
            <a:ext cx="4816572" cy="307540"/>
          </a:xfrm>
          <a:prstGeom prst="rect">
            <a:avLst/>
          </a:prstGeom>
        </p:spPr>
        <p:txBody>
          <a:bodyPr lIns="0" tIns="0" rIns="0" bIns="0" rtlCol="0" anchor="t">
            <a:spAutoFit/>
          </a:bodyPr>
          <a:lstStyle/>
          <a:p>
            <a:pPr algn="just">
              <a:lnSpc>
                <a:spcPts val="2473"/>
              </a:lnSpc>
              <a:spcBef>
                <a:spcPct val="0"/>
              </a:spcBef>
            </a:pPr>
            <a:r>
              <a:rPr lang="en-US" sz="1767">
                <a:solidFill>
                  <a:srgbClr val="5271FF"/>
                </a:solidFill>
                <a:latin typeface="Poppins"/>
              </a:rPr>
              <a:t>CHETTOU SOUHAIB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a:off x="1028700" y="1909198"/>
            <a:ext cx="11079353" cy="6716289"/>
          </a:xfrm>
          <a:custGeom>
            <a:avLst/>
            <a:gdLst/>
            <a:ahLst/>
            <a:cxnLst/>
            <a:rect l="l" t="t" r="r" b="b"/>
            <a:pathLst>
              <a:path w="11079353" h="6716289">
                <a:moveTo>
                  <a:pt x="0" y="0"/>
                </a:moveTo>
                <a:lnTo>
                  <a:pt x="11079353" y="0"/>
                </a:lnTo>
                <a:lnTo>
                  <a:pt x="11079353" y="6716289"/>
                </a:lnTo>
                <a:lnTo>
                  <a:pt x="0" y="6716289"/>
                </a:lnTo>
                <a:lnTo>
                  <a:pt x="0" y="0"/>
                </a:lnTo>
                <a:close/>
              </a:path>
            </a:pathLst>
          </a:custGeom>
          <a:blipFill>
            <a:blip r:embed="rId2"/>
            <a:stretch>
              <a:fillRect/>
            </a:stretch>
          </a:blipFill>
        </p:spPr>
      </p:sp>
      <p:sp>
        <p:nvSpPr>
          <p:cNvPr id="3" name="TextBox 3"/>
          <p:cNvSpPr txBox="1"/>
          <p:nvPr/>
        </p:nvSpPr>
        <p:spPr>
          <a:xfrm>
            <a:off x="1028700" y="742812"/>
            <a:ext cx="6438900" cy="887095"/>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Open Sans Bold"/>
              </a:rPr>
              <a:t>Required changes</a:t>
            </a:r>
            <a:r>
              <a:rPr lang="en-US" sz="5199" dirty="0">
                <a:solidFill>
                  <a:srgbClr val="5271FF"/>
                </a:solidFill>
                <a:latin typeface="Open Sans Bold"/>
              </a:rPr>
              <a:t>.</a:t>
            </a:r>
          </a:p>
        </p:txBody>
      </p:sp>
      <p:sp>
        <p:nvSpPr>
          <p:cNvPr id="4" name="TextBox 4"/>
          <p:cNvSpPr txBox="1"/>
          <p:nvPr/>
        </p:nvSpPr>
        <p:spPr>
          <a:xfrm>
            <a:off x="12423473" y="5663915"/>
            <a:ext cx="5431149" cy="2380615"/>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Open Sans"/>
              </a:rPr>
              <a:t>these changes are important for tat the counting part can be precise</a:t>
            </a:r>
          </a:p>
        </p:txBody>
      </p:sp>
      <p:sp>
        <p:nvSpPr>
          <p:cNvPr id="5" name="TextBox 5"/>
          <p:cNvSpPr txBox="1"/>
          <p:nvPr/>
        </p:nvSpPr>
        <p:spPr>
          <a:xfrm>
            <a:off x="12423473" y="2162810"/>
            <a:ext cx="5087580" cy="2980690"/>
          </a:xfrm>
          <a:prstGeom prst="rect">
            <a:avLst/>
          </a:prstGeom>
        </p:spPr>
        <p:txBody>
          <a:bodyPr lIns="0" tIns="0" rIns="0" bIns="0" rtlCol="0" anchor="t">
            <a:spAutoFit/>
          </a:bodyPr>
          <a:lstStyle/>
          <a:p>
            <a:pPr marL="734059" lvl="1" indent="-367030" algn="l">
              <a:lnSpc>
                <a:spcPts val="4759"/>
              </a:lnSpc>
              <a:spcBef>
                <a:spcPct val="0"/>
              </a:spcBef>
              <a:buFont typeface="Arial"/>
              <a:buChar char="•"/>
            </a:pPr>
            <a:r>
              <a:rPr lang="en-US" sz="3399">
                <a:solidFill>
                  <a:srgbClr val="000000"/>
                </a:solidFill>
                <a:latin typeface="Open Sans"/>
              </a:rPr>
              <a:t>go to your ultralytics lib in your Desktop and browse Solutions the object_counter file should be there </a:t>
            </a:r>
          </a:p>
        </p:txBody>
      </p:sp>
      <p:sp>
        <p:nvSpPr>
          <p:cNvPr id="6" name="AutoShape 6"/>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a:off x="1028700" y="1828369"/>
            <a:ext cx="11017331" cy="6949594"/>
          </a:xfrm>
          <a:custGeom>
            <a:avLst/>
            <a:gdLst/>
            <a:ahLst/>
            <a:cxnLst/>
            <a:rect l="l" t="t" r="r" b="b"/>
            <a:pathLst>
              <a:path w="11017331" h="6949594">
                <a:moveTo>
                  <a:pt x="0" y="0"/>
                </a:moveTo>
                <a:lnTo>
                  <a:pt x="11017331" y="0"/>
                </a:lnTo>
                <a:lnTo>
                  <a:pt x="11017331" y="6949594"/>
                </a:lnTo>
                <a:lnTo>
                  <a:pt x="0" y="6949594"/>
                </a:lnTo>
                <a:lnTo>
                  <a:pt x="0" y="0"/>
                </a:lnTo>
                <a:close/>
              </a:path>
            </a:pathLst>
          </a:custGeom>
          <a:blipFill>
            <a:blip r:embed="rId2"/>
            <a:stretch>
              <a:fillRect t="-656" r="-6935"/>
            </a:stretch>
          </a:blipFill>
        </p:spPr>
      </p:sp>
      <p:sp>
        <p:nvSpPr>
          <p:cNvPr id="3" name="TextBox 3"/>
          <p:cNvSpPr txBox="1"/>
          <p:nvPr/>
        </p:nvSpPr>
        <p:spPr>
          <a:xfrm>
            <a:off x="1028710" y="757458"/>
            <a:ext cx="5524489" cy="874214"/>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Open Sans Bold"/>
              </a:rPr>
              <a:t>After changes</a:t>
            </a:r>
            <a:r>
              <a:rPr lang="en-US" sz="5199" dirty="0">
                <a:solidFill>
                  <a:srgbClr val="5271FF"/>
                </a:solidFill>
                <a:latin typeface="Open Sans Bold"/>
              </a:rPr>
              <a:t>.</a:t>
            </a:r>
          </a:p>
        </p:txBody>
      </p:sp>
      <p:sp>
        <p:nvSpPr>
          <p:cNvPr id="4" name="TextBox 4"/>
          <p:cNvSpPr txBox="1"/>
          <p:nvPr/>
        </p:nvSpPr>
        <p:spPr>
          <a:xfrm>
            <a:off x="12299211" y="1761694"/>
            <a:ext cx="5760695" cy="1180465"/>
          </a:xfrm>
          <a:prstGeom prst="rect">
            <a:avLst/>
          </a:prstGeom>
        </p:spPr>
        <p:txBody>
          <a:bodyPr lIns="0" tIns="0" rIns="0" bIns="0" rtlCol="0" anchor="t">
            <a:spAutoFit/>
          </a:bodyPr>
          <a:lstStyle/>
          <a:p>
            <a:pPr marL="734059" lvl="1" indent="-367030" algn="l">
              <a:lnSpc>
                <a:spcPts val="4759"/>
              </a:lnSpc>
              <a:buFont typeface="Arial"/>
              <a:buChar char="•"/>
            </a:pPr>
            <a:r>
              <a:rPr lang="en-US" sz="3399">
                <a:solidFill>
                  <a:srgbClr val="000000"/>
                </a:solidFill>
                <a:latin typeface="Open Sans"/>
              </a:rPr>
              <a:t>The code should be like that after those changes</a:t>
            </a:r>
          </a:p>
        </p:txBody>
      </p:sp>
      <p:sp>
        <p:nvSpPr>
          <p:cNvPr id="5" name="AutoShape 5"/>
          <p:cNvSpPr/>
          <p:nvPr/>
        </p:nvSpPr>
        <p:spPr>
          <a:xfrm flipV="1">
            <a:off x="1028711" y="9267825"/>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8115300"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Tracking</a:t>
            </a:r>
            <a:r>
              <a:rPr lang="en-US" sz="4500">
                <a:solidFill>
                  <a:srgbClr val="5271FF"/>
                </a:solidFill>
                <a:latin typeface="Poppins Ultra-Bold"/>
              </a:rPr>
              <a:t>.</a:t>
            </a:r>
          </a:p>
        </p:txBody>
      </p:sp>
      <p:sp>
        <p:nvSpPr>
          <p:cNvPr id="3" name="Freeform 3"/>
          <p:cNvSpPr/>
          <p:nvPr/>
        </p:nvSpPr>
        <p:spPr>
          <a:xfrm rot="4494137" flipV="1">
            <a:off x="12500155" y="6865148"/>
            <a:ext cx="10120444" cy="10120444"/>
          </a:xfrm>
          <a:custGeom>
            <a:avLst/>
            <a:gdLst/>
            <a:ahLst/>
            <a:cxnLst/>
            <a:rect l="l" t="t" r="r" b="b"/>
            <a:pathLst>
              <a:path w="10120444" h="10120444">
                <a:moveTo>
                  <a:pt x="0" y="10120444"/>
                </a:moveTo>
                <a:lnTo>
                  <a:pt x="10120444" y="10120444"/>
                </a:lnTo>
                <a:lnTo>
                  <a:pt x="10120444" y="0"/>
                </a:lnTo>
                <a:lnTo>
                  <a:pt x="0" y="0"/>
                </a:lnTo>
                <a:lnTo>
                  <a:pt x="0" y="1012044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028700" y="2101154"/>
            <a:ext cx="16531677" cy="8981440"/>
          </a:xfrm>
          <a:prstGeom prst="rect">
            <a:avLst/>
          </a:prstGeom>
        </p:spPr>
        <p:txBody>
          <a:bodyPr lIns="0" tIns="0" rIns="0" bIns="0" rtlCol="0" anchor="t">
            <a:spAutoFit/>
          </a:bodyPr>
          <a:lstStyle/>
          <a:p>
            <a:pPr algn="just">
              <a:lnSpc>
                <a:spcPts val="4759"/>
              </a:lnSpc>
            </a:pPr>
            <a:r>
              <a:rPr lang="en-US" sz="3399">
                <a:solidFill>
                  <a:srgbClr val="000000"/>
                </a:solidFill>
                <a:latin typeface="Open Sans"/>
              </a:rPr>
              <a:t>The tracking method utilized in this project, works by detecting the object using the yolov8 model . the yolov8 model provide an output layers shape that can support boundding boxes that each box contain coordinates [x_min,y_min,x_max,y_max] plus a confident score and class_id, the model can detect and track relying on the confident score ( exemple : confident_score &gt; 0,5 can mean validate the class tracking if the score is higher than 0,5 or 50% ) then tracking the validate value and draw a box a round it ,</a:t>
            </a:r>
          </a:p>
          <a:p>
            <a:pPr algn="just">
              <a:lnSpc>
                <a:spcPts val="4759"/>
              </a:lnSpc>
            </a:pPr>
            <a:r>
              <a:rPr lang="en-US" sz="3399">
                <a:solidFill>
                  <a:srgbClr val="000000"/>
                </a:solidFill>
                <a:latin typeface="Open Sans"/>
              </a:rPr>
              <a:t>the line “results = model.</a:t>
            </a:r>
            <a:r>
              <a:rPr lang="en-US" sz="3399">
                <a:solidFill>
                  <a:srgbClr val="00BF63"/>
                </a:solidFill>
                <a:latin typeface="Open Sans"/>
              </a:rPr>
              <a:t>track</a:t>
            </a:r>
            <a:r>
              <a:rPr lang="en-US" sz="3399">
                <a:solidFill>
                  <a:srgbClr val="000000"/>
                </a:solidFill>
                <a:latin typeface="Open Sans"/>
              </a:rPr>
              <a:t>(im0, </a:t>
            </a:r>
            <a:r>
              <a:rPr lang="en-US" sz="3399">
                <a:solidFill>
                  <a:srgbClr val="FF6D1B"/>
                </a:solidFill>
                <a:latin typeface="Open Sans"/>
              </a:rPr>
              <a:t>persist</a:t>
            </a:r>
            <a:r>
              <a:rPr lang="en-US" sz="3399">
                <a:solidFill>
                  <a:srgbClr val="FF66C4"/>
                </a:solidFill>
                <a:latin typeface="Open Sans"/>
              </a:rPr>
              <a:t>=</a:t>
            </a:r>
            <a:r>
              <a:rPr lang="en-US" sz="3399">
                <a:solidFill>
                  <a:srgbClr val="684BB3"/>
                </a:solidFill>
                <a:latin typeface="Open Sans"/>
              </a:rPr>
              <a:t>True</a:t>
            </a:r>
            <a:r>
              <a:rPr lang="en-US" sz="3399">
                <a:solidFill>
                  <a:srgbClr val="000000"/>
                </a:solidFill>
                <a:latin typeface="Open Sans"/>
              </a:rPr>
              <a:t>, </a:t>
            </a:r>
            <a:r>
              <a:rPr lang="en-US" sz="3399">
                <a:solidFill>
                  <a:srgbClr val="FF914D"/>
                </a:solidFill>
                <a:latin typeface="Open Sans"/>
              </a:rPr>
              <a:t>show</a:t>
            </a:r>
            <a:r>
              <a:rPr lang="en-US" sz="3399">
                <a:solidFill>
                  <a:srgbClr val="FF66C4"/>
                </a:solidFill>
                <a:latin typeface="Open Sans"/>
              </a:rPr>
              <a:t>=</a:t>
            </a:r>
            <a:r>
              <a:rPr lang="en-US" sz="3399">
                <a:solidFill>
                  <a:srgbClr val="684BB3"/>
                </a:solidFill>
                <a:latin typeface="Open Sans"/>
              </a:rPr>
              <a:t>False</a:t>
            </a:r>
            <a:r>
              <a:rPr lang="en-US" sz="3399">
                <a:solidFill>
                  <a:srgbClr val="000000"/>
                </a:solidFill>
                <a:latin typeface="Open Sans"/>
              </a:rPr>
              <a:t>)” </a:t>
            </a:r>
          </a:p>
          <a:p>
            <a:pPr algn="just">
              <a:lnSpc>
                <a:spcPts val="4759"/>
              </a:lnSpc>
            </a:pPr>
            <a:r>
              <a:rPr lang="en-US" sz="3399">
                <a:solidFill>
                  <a:srgbClr val="000000"/>
                </a:solidFill>
                <a:latin typeface="Open Sans"/>
              </a:rPr>
              <a:t>it’s responsible for tracking as i explained it .there is bunch of methodes of tracking that we actually test some of them like cvzone ,deepsort...</a:t>
            </a:r>
          </a:p>
          <a:p>
            <a:pPr algn="just">
              <a:lnSpc>
                <a:spcPts val="4759"/>
              </a:lnSpc>
            </a:pPr>
            <a:endParaRPr lang="en-US" sz="3399">
              <a:solidFill>
                <a:srgbClr val="000000"/>
              </a:solidFill>
              <a:latin typeface="Open Sans"/>
            </a:endParaRPr>
          </a:p>
          <a:p>
            <a:pPr algn="just">
              <a:lnSpc>
                <a:spcPts val="4759"/>
              </a:lnSpc>
            </a:pPr>
            <a:endParaRPr lang="en-US" sz="3399">
              <a:solidFill>
                <a:srgbClr val="000000"/>
              </a:solidFill>
              <a:latin typeface="Open Sans"/>
            </a:endParaRPr>
          </a:p>
          <a:p>
            <a:pPr algn="just">
              <a:lnSpc>
                <a:spcPts val="4759"/>
              </a:lnSpc>
            </a:pPr>
            <a:endParaRPr lang="en-US" sz="3399">
              <a:solidFill>
                <a:srgbClr val="000000"/>
              </a:solidFill>
              <a:latin typeface="Open Sans"/>
            </a:endParaRPr>
          </a:p>
          <a:p>
            <a:pPr algn="just">
              <a:lnSpc>
                <a:spcPts val="4759"/>
              </a:lnSpc>
            </a:pPr>
            <a:endParaRPr lang="en-US" sz="3399">
              <a:solidFill>
                <a:srgbClr val="000000"/>
              </a:solidFill>
              <a:latin typeface="Open Sans"/>
            </a:endParaRPr>
          </a:p>
          <a:p>
            <a:pPr marL="0" lvl="0" indent="0" algn="just">
              <a:lnSpc>
                <a:spcPts val="4759"/>
              </a:lnSpc>
              <a:spcBef>
                <a:spcPct val="0"/>
              </a:spcBef>
            </a:pPr>
            <a:endParaRPr lang="en-US" sz="3399">
              <a:solidFill>
                <a:srgbClr val="000000"/>
              </a:solidFill>
              <a:latin typeface="Open Sans"/>
            </a:endParaRPr>
          </a:p>
        </p:txBody>
      </p:sp>
      <p:sp>
        <p:nvSpPr>
          <p:cNvPr id="5" name="AutoShape 5"/>
          <p:cNvSpPr/>
          <p:nvPr/>
        </p:nvSpPr>
        <p:spPr>
          <a:xfrm flipV="1">
            <a:off x="1028711" y="9229725"/>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1028700" y="1144247"/>
            <a:ext cx="10236573" cy="1168402"/>
          </a:xfrm>
          <a:prstGeom prst="rect">
            <a:avLst/>
          </a:prstGeom>
        </p:spPr>
        <p:txBody>
          <a:bodyPr lIns="0" tIns="0" rIns="0" bIns="0" rtlCol="0" anchor="t">
            <a:spAutoFit/>
          </a:bodyPr>
          <a:lstStyle/>
          <a:p>
            <a:pPr algn="l">
              <a:lnSpc>
                <a:spcPts val="9099"/>
              </a:lnSpc>
              <a:spcBef>
                <a:spcPct val="0"/>
              </a:spcBef>
            </a:pPr>
            <a:r>
              <a:rPr lang="en-US" sz="6499">
                <a:solidFill>
                  <a:srgbClr val="000000"/>
                </a:solidFill>
                <a:latin typeface="Poppins Ultra-Bold"/>
              </a:rPr>
              <a:t>COUNTING PEOPLE</a:t>
            </a:r>
            <a:r>
              <a:rPr lang="en-US" sz="6499">
                <a:solidFill>
                  <a:srgbClr val="5271FF"/>
                </a:solidFill>
                <a:latin typeface="Poppins Ultra-Bold"/>
              </a:rPr>
              <a:t>.</a:t>
            </a:r>
          </a:p>
        </p:txBody>
      </p:sp>
      <p:sp>
        <p:nvSpPr>
          <p:cNvPr id="3" name="Freeform 3"/>
          <p:cNvSpPr/>
          <p:nvPr/>
        </p:nvSpPr>
        <p:spPr>
          <a:xfrm rot="-4506958" flipV="1">
            <a:off x="1314909" y="-12423608"/>
            <a:ext cx="14342924" cy="14342924"/>
          </a:xfrm>
          <a:custGeom>
            <a:avLst/>
            <a:gdLst/>
            <a:ahLst/>
            <a:cxnLst/>
            <a:rect l="l" t="t" r="r" b="b"/>
            <a:pathLst>
              <a:path w="14342924" h="14342924">
                <a:moveTo>
                  <a:pt x="0" y="14342924"/>
                </a:moveTo>
                <a:lnTo>
                  <a:pt x="14342924" y="14342924"/>
                </a:lnTo>
                <a:lnTo>
                  <a:pt x="14342924" y="0"/>
                </a:lnTo>
                <a:lnTo>
                  <a:pt x="0" y="0"/>
                </a:lnTo>
                <a:lnTo>
                  <a:pt x="0" y="1434292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AutoShape 4"/>
          <p:cNvSpPr/>
          <p:nvPr/>
        </p:nvSpPr>
        <p:spPr>
          <a:xfrm flipV="1">
            <a:off x="1028711" y="9229725"/>
            <a:ext cx="16230600" cy="19050"/>
          </a:xfrm>
          <a:prstGeom prst="line">
            <a:avLst/>
          </a:prstGeom>
          <a:ln w="19050" cap="flat">
            <a:solidFill>
              <a:srgbClr val="5271FF"/>
            </a:solidFill>
            <a:prstDash val="solid"/>
            <a:headEnd type="none" w="sm" len="sm"/>
            <a:tailEnd type="none" w="sm" len="sm"/>
          </a:ln>
        </p:spPr>
      </p:sp>
      <p:sp>
        <p:nvSpPr>
          <p:cNvPr id="5" name="Freeform 5"/>
          <p:cNvSpPr/>
          <p:nvPr/>
        </p:nvSpPr>
        <p:spPr>
          <a:xfrm>
            <a:off x="1028700" y="5143500"/>
            <a:ext cx="9128049" cy="2920881"/>
          </a:xfrm>
          <a:custGeom>
            <a:avLst/>
            <a:gdLst/>
            <a:ahLst/>
            <a:cxnLst/>
            <a:rect l="l" t="t" r="r" b="b"/>
            <a:pathLst>
              <a:path w="9128049" h="2920881">
                <a:moveTo>
                  <a:pt x="0" y="0"/>
                </a:moveTo>
                <a:lnTo>
                  <a:pt x="9128049" y="0"/>
                </a:lnTo>
                <a:lnTo>
                  <a:pt x="9128049" y="2920881"/>
                </a:lnTo>
                <a:lnTo>
                  <a:pt x="0" y="2920881"/>
                </a:lnTo>
                <a:lnTo>
                  <a:pt x="0" y="0"/>
                </a:lnTo>
                <a:close/>
              </a:path>
            </a:pathLst>
          </a:custGeom>
          <a:blipFill>
            <a:blip r:embed="rId4"/>
            <a:stretch>
              <a:fillRect l="-440" r="-440"/>
            </a:stretch>
          </a:blipFill>
        </p:spPr>
      </p:sp>
      <p:sp>
        <p:nvSpPr>
          <p:cNvPr id="6" name="TextBox 6"/>
          <p:cNvSpPr txBox="1"/>
          <p:nvPr/>
        </p:nvSpPr>
        <p:spPr>
          <a:xfrm>
            <a:off x="1028700" y="2453556"/>
            <a:ext cx="17010674" cy="2072639"/>
          </a:xfrm>
          <a:prstGeom prst="rect">
            <a:avLst/>
          </a:prstGeom>
        </p:spPr>
        <p:txBody>
          <a:bodyPr lIns="0" tIns="0" rIns="0" bIns="0" rtlCol="0" anchor="t">
            <a:spAutoFit/>
          </a:bodyPr>
          <a:lstStyle/>
          <a:p>
            <a:pPr algn="l">
              <a:lnSpc>
                <a:spcPts val="3360"/>
              </a:lnSpc>
            </a:pPr>
            <a:r>
              <a:rPr lang="en-US" sz="2400">
                <a:solidFill>
                  <a:srgbClr val="000000"/>
                </a:solidFill>
                <a:latin typeface="Open Sans"/>
              </a:rPr>
              <a:t>this project, works by detecting the object using the yolov8 model, and then gives each object a unique id, thentracks the id by calculating each frame the destance between the line and the distinct object, and when the object reach the line, the function then calculate the differance between the previous position of the oject and the line and see if it is positif or negative to incriment either the out or the in count.</a:t>
            </a:r>
          </a:p>
          <a:p>
            <a:pPr algn="ctr">
              <a:lnSpc>
                <a:spcPts val="3360"/>
              </a:lnSpc>
            </a:pPr>
            <a:endParaRPr lang="en-US" sz="2400">
              <a:solidFill>
                <a:srgbClr val="000000"/>
              </a:solidFill>
              <a:latin typeface="Open Sans"/>
            </a:endParaRPr>
          </a:p>
        </p:txBody>
      </p:sp>
      <p:sp>
        <p:nvSpPr>
          <p:cNvPr id="7" name="AutoShape 7"/>
          <p:cNvSpPr/>
          <p:nvPr/>
        </p:nvSpPr>
        <p:spPr>
          <a:xfrm flipV="1">
            <a:off x="11255748" y="4601654"/>
            <a:ext cx="0" cy="3926202"/>
          </a:xfrm>
          <a:prstGeom prst="line">
            <a:avLst/>
          </a:prstGeom>
          <a:ln w="19050" cap="flat">
            <a:solidFill>
              <a:srgbClr val="545454"/>
            </a:solidFill>
            <a:prstDash val="solid"/>
            <a:headEnd type="none" w="sm" len="sm"/>
            <a:tailEnd type="none" w="sm" len="sm"/>
          </a:ln>
        </p:spPr>
      </p:sp>
      <p:sp>
        <p:nvSpPr>
          <p:cNvPr id="8" name="Freeform 8"/>
          <p:cNvSpPr/>
          <p:nvPr/>
        </p:nvSpPr>
        <p:spPr>
          <a:xfrm>
            <a:off x="12470873" y="5143500"/>
            <a:ext cx="4044376" cy="2842509"/>
          </a:xfrm>
          <a:custGeom>
            <a:avLst/>
            <a:gdLst/>
            <a:ahLst/>
            <a:cxnLst/>
            <a:rect l="l" t="t" r="r" b="b"/>
            <a:pathLst>
              <a:path w="4044376" h="2842509">
                <a:moveTo>
                  <a:pt x="0" y="0"/>
                </a:moveTo>
                <a:lnTo>
                  <a:pt x="4044376" y="0"/>
                </a:lnTo>
                <a:lnTo>
                  <a:pt x="4044376" y="2842509"/>
                </a:lnTo>
                <a:lnTo>
                  <a:pt x="0" y="2842509"/>
                </a:lnTo>
                <a:lnTo>
                  <a:pt x="0" y="0"/>
                </a:lnTo>
                <a:close/>
              </a:path>
            </a:pathLst>
          </a:custGeom>
          <a:blipFill>
            <a:blip r:embed="rId5"/>
            <a:stretch>
              <a:fillRect/>
            </a:stretch>
          </a:blipFill>
        </p:spPr>
      </p:sp>
      <p:sp>
        <p:nvSpPr>
          <p:cNvPr id="9" name="TextBox 9"/>
          <p:cNvSpPr txBox="1"/>
          <p:nvPr/>
        </p:nvSpPr>
        <p:spPr>
          <a:xfrm>
            <a:off x="13752968" y="8596475"/>
            <a:ext cx="1480185" cy="448310"/>
          </a:xfrm>
          <a:prstGeom prst="rect">
            <a:avLst/>
          </a:prstGeom>
        </p:spPr>
        <p:txBody>
          <a:bodyPr lIns="0" tIns="0" rIns="0" bIns="0" rtlCol="0" anchor="t">
            <a:spAutoFit/>
          </a:bodyPr>
          <a:lstStyle/>
          <a:p>
            <a:pPr algn="ctr">
              <a:lnSpc>
                <a:spcPts val="3639"/>
              </a:lnSpc>
            </a:pPr>
            <a:r>
              <a:rPr lang="en-US" sz="2599">
                <a:solidFill>
                  <a:srgbClr val="545454"/>
                </a:solidFill>
                <a:latin typeface="Open Sans Bold"/>
              </a:rPr>
              <a:t>EXEMPLE</a:t>
            </a:r>
          </a:p>
        </p:txBody>
      </p:sp>
      <p:sp>
        <p:nvSpPr>
          <p:cNvPr id="10" name="TextBox 10"/>
          <p:cNvSpPr txBox="1"/>
          <p:nvPr/>
        </p:nvSpPr>
        <p:spPr>
          <a:xfrm>
            <a:off x="4995712" y="8596475"/>
            <a:ext cx="902613" cy="448310"/>
          </a:xfrm>
          <a:prstGeom prst="rect">
            <a:avLst/>
          </a:prstGeom>
        </p:spPr>
        <p:txBody>
          <a:bodyPr lIns="0" tIns="0" rIns="0" bIns="0" rtlCol="0" anchor="t">
            <a:spAutoFit/>
          </a:bodyPr>
          <a:lstStyle/>
          <a:p>
            <a:pPr algn="ctr">
              <a:lnSpc>
                <a:spcPts val="3639"/>
              </a:lnSpc>
            </a:pPr>
            <a:r>
              <a:rPr lang="en-US" sz="2599">
                <a:solidFill>
                  <a:srgbClr val="545454"/>
                </a:solidFill>
                <a:latin typeface="Open Sans Bold"/>
              </a:rPr>
              <a:t>CODE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rot="-4506958" flipV="1">
            <a:off x="2343609" y="8694716"/>
            <a:ext cx="14342924" cy="14342924"/>
          </a:xfrm>
          <a:custGeom>
            <a:avLst/>
            <a:gdLst/>
            <a:ahLst/>
            <a:cxnLst/>
            <a:rect l="l" t="t" r="r" b="b"/>
            <a:pathLst>
              <a:path w="14342924" h="14342924">
                <a:moveTo>
                  <a:pt x="0" y="14342924"/>
                </a:moveTo>
                <a:lnTo>
                  <a:pt x="14342924" y="14342924"/>
                </a:lnTo>
                <a:lnTo>
                  <a:pt x="14342924" y="0"/>
                </a:lnTo>
                <a:lnTo>
                  <a:pt x="0" y="0"/>
                </a:lnTo>
                <a:lnTo>
                  <a:pt x="0" y="1434292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
        <p:nvSpPr>
          <p:cNvPr id="4" name="Freeform 4"/>
          <p:cNvSpPr/>
          <p:nvPr/>
        </p:nvSpPr>
        <p:spPr>
          <a:xfrm>
            <a:off x="1028700" y="5580937"/>
            <a:ext cx="6927422" cy="2444151"/>
          </a:xfrm>
          <a:custGeom>
            <a:avLst/>
            <a:gdLst/>
            <a:ahLst/>
            <a:cxnLst/>
            <a:rect l="l" t="t" r="r" b="b"/>
            <a:pathLst>
              <a:path w="6927422" h="2444151">
                <a:moveTo>
                  <a:pt x="0" y="0"/>
                </a:moveTo>
                <a:lnTo>
                  <a:pt x="6927422" y="0"/>
                </a:lnTo>
                <a:lnTo>
                  <a:pt x="6927422" y="2444151"/>
                </a:lnTo>
                <a:lnTo>
                  <a:pt x="0" y="2444151"/>
                </a:lnTo>
                <a:lnTo>
                  <a:pt x="0" y="0"/>
                </a:lnTo>
                <a:close/>
              </a:path>
            </a:pathLst>
          </a:custGeom>
          <a:blipFill>
            <a:blip r:embed="rId4"/>
            <a:stretch>
              <a:fillRect/>
            </a:stretch>
          </a:blipFill>
        </p:spPr>
      </p:sp>
      <p:sp>
        <p:nvSpPr>
          <p:cNvPr id="5" name="AutoShape 5"/>
          <p:cNvSpPr/>
          <p:nvPr/>
        </p:nvSpPr>
        <p:spPr>
          <a:xfrm flipH="1" flipV="1">
            <a:off x="8696153" y="5392019"/>
            <a:ext cx="9525" cy="3100142"/>
          </a:xfrm>
          <a:prstGeom prst="line">
            <a:avLst/>
          </a:prstGeom>
          <a:ln w="19050" cap="flat">
            <a:solidFill>
              <a:srgbClr val="545454"/>
            </a:solidFill>
            <a:prstDash val="solid"/>
            <a:headEnd type="none" w="sm" len="sm"/>
            <a:tailEnd type="none" w="sm" len="sm"/>
          </a:ln>
        </p:spPr>
      </p:sp>
      <p:sp>
        <p:nvSpPr>
          <p:cNvPr id="6" name="Freeform 6"/>
          <p:cNvSpPr/>
          <p:nvPr/>
        </p:nvSpPr>
        <p:spPr>
          <a:xfrm>
            <a:off x="9658350" y="5580937"/>
            <a:ext cx="6841216" cy="2397538"/>
          </a:xfrm>
          <a:custGeom>
            <a:avLst/>
            <a:gdLst/>
            <a:ahLst/>
            <a:cxnLst/>
            <a:rect l="l" t="t" r="r" b="b"/>
            <a:pathLst>
              <a:path w="6841216" h="2397538">
                <a:moveTo>
                  <a:pt x="0" y="0"/>
                </a:moveTo>
                <a:lnTo>
                  <a:pt x="6841216" y="0"/>
                </a:lnTo>
                <a:lnTo>
                  <a:pt x="6841216" y="2397539"/>
                </a:lnTo>
                <a:lnTo>
                  <a:pt x="0" y="2397539"/>
                </a:lnTo>
                <a:lnTo>
                  <a:pt x="0" y="0"/>
                </a:lnTo>
                <a:close/>
              </a:path>
            </a:pathLst>
          </a:custGeom>
          <a:blipFill>
            <a:blip r:embed="rId5"/>
            <a:stretch>
              <a:fillRect r="-1694"/>
            </a:stretch>
          </a:blipFill>
        </p:spPr>
      </p:sp>
      <p:sp>
        <p:nvSpPr>
          <p:cNvPr id="7" name="TextBox 7"/>
          <p:cNvSpPr txBox="1"/>
          <p:nvPr/>
        </p:nvSpPr>
        <p:spPr>
          <a:xfrm>
            <a:off x="1028700" y="1144247"/>
            <a:ext cx="10236573" cy="1168402"/>
          </a:xfrm>
          <a:prstGeom prst="rect">
            <a:avLst/>
          </a:prstGeom>
        </p:spPr>
        <p:txBody>
          <a:bodyPr lIns="0" tIns="0" rIns="0" bIns="0" rtlCol="0" anchor="t">
            <a:spAutoFit/>
          </a:bodyPr>
          <a:lstStyle/>
          <a:p>
            <a:pPr algn="l">
              <a:lnSpc>
                <a:spcPts val="9099"/>
              </a:lnSpc>
              <a:spcBef>
                <a:spcPct val="0"/>
              </a:spcBef>
            </a:pPr>
            <a:r>
              <a:rPr lang="en-US" sz="6499">
                <a:solidFill>
                  <a:srgbClr val="000000"/>
                </a:solidFill>
                <a:latin typeface="Poppins Ultra-Bold"/>
              </a:rPr>
              <a:t>OPTIMIZATION</a:t>
            </a:r>
            <a:r>
              <a:rPr lang="en-US" sz="6499">
                <a:solidFill>
                  <a:srgbClr val="5271FF"/>
                </a:solidFill>
                <a:latin typeface="Poppins Ultra-Bold"/>
              </a:rPr>
              <a:t>.</a:t>
            </a:r>
          </a:p>
        </p:txBody>
      </p:sp>
      <p:sp>
        <p:nvSpPr>
          <p:cNvPr id="8" name="TextBox 8"/>
          <p:cNvSpPr txBox="1"/>
          <p:nvPr/>
        </p:nvSpPr>
        <p:spPr>
          <a:xfrm>
            <a:off x="1028700" y="2596900"/>
            <a:ext cx="17259300" cy="2462530"/>
          </a:xfrm>
          <a:prstGeom prst="rect">
            <a:avLst/>
          </a:prstGeom>
        </p:spPr>
        <p:txBody>
          <a:bodyPr lIns="0" tIns="0" rIns="0" bIns="0" rtlCol="0" anchor="t">
            <a:spAutoFit/>
          </a:bodyPr>
          <a:lstStyle/>
          <a:p>
            <a:pPr algn="l">
              <a:lnSpc>
                <a:spcPts val="3920"/>
              </a:lnSpc>
            </a:pPr>
            <a:r>
              <a:rPr lang="en-US" sz="2800">
                <a:solidFill>
                  <a:srgbClr val="000000"/>
                </a:solidFill>
                <a:latin typeface="Open Sans"/>
              </a:rPr>
              <a:t>To optimize model preprocessing for faster performance, various methods can be employed. If you have an NVIDIA or AMD GPU, you can use libraries like CUDA to switch from using the CPU to the GPU. However, since we are using an Intel GPU, we will utilize Intel's OpenVINO as an optimizer. there is serval ways to use openvino one of them is converting the yolo model to openvino format that will extrat from .pt model two files with an extensions .xml and .bin . </a:t>
            </a:r>
          </a:p>
        </p:txBody>
      </p:sp>
      <p:sp>
        <p:nvSpPr>
          <p:cNvPr id="9" name="TextBox 9"/>
          <p:cNvSpPr txBox="1"/>
          <p:nvPr/>
        </p:nvSpPr>
        <p:spPr>
          <a:xfrm>
            <a:off x="269619" y="8320363"/>
            <a:ext cx="8445584" cy="389254"/>
          </a:xfrm>
          <a:prstGeom prst="rect">
            <a:avLst/>
          </a:prstGeom>
        </p:spPr>
        <p:txBody>
          <a:bodyPr lIns="0" tIns="0" rIns="0" bIns="0" rtlCol="0" anchor="t">
            <a:spAutoFit/>
          </a:bodyPr>
          <a:lstStyle/>
          <a:p>
            <a:pPr algn="ctr">
              <a:lnSpc>
                <a:spcPts val="3220"/>
              </a:lnSpc>
            </a:pPr>
            <a:r>
              <a:rPr lang="en-US" sz="2300">
                <a:solidFill>
                  <a:srgbClr val="000000"/>
                </a:solidFill>
                <a:latin typeface="Open Sans"/>
              </a:rPr>
              <a:t>CODE TO EXPORT OPENVINO FORMAT</a:t>
            </a:r>
          </a:p>
        </p:txBody>
      </p:sp>
      <p:sp>
        <p:nvSpPr>
          <p:cNvPr id="10" name="TextBox 10"/>
          <p:cNvSpPr txBox="1"/>
          <p:nvPr/>
        </p:nvSpPr>
        <p:spPr>
          <a:xfrm>
            <a:off x="8856166" y="8273751"/>
            <a:ext cx="8445584" cy="389254"/>
          </a:xfrm>
          <a:prstGeom prst="rect">
            <a:avLst/>
          </a:prstGeom>
        </p:spPr>
        <p:txBody>
          <a:bodyPr lIns="0" tIns="0" rIns="0" bIns="0" rtlCol="0" anchor="t">
            <a:spAutoFit/>
          </a:bodyPr>
          <a:lstStyle/>
          <a:p>
            <a:pPr algn="ctr">
              <a:lnSpc>
                <a:spcPts val="3220"/>
              </a:lnSpc>
            </a:pPr>
            <a:r>
              <a:rPr lang="en-US" sz="2300">
                <a:solidFill>
                  <a:srgbClr val="000000"/>
                </a:solidFill>
                <a:latin typeface="Open Sans"/>
              </a:rPr>
              <a:t>THE EXPORTED FOLDER AFTER RUNNING THE CODE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rot="-2839906" flipV="1">
            <a:off x="9223492" y="6955292"/>
            <a:ext cx="14342924" cy="14342924"/>
          </a:xfrm>
          <a:custGeom>
            <a:avLst/>
            <a:gdLst/>
            <a:ahLst/>
            <a:cxnLst/>
            <a:rect l="l" t="t" r="r" b="b"/>
            <a:pathLst>
              <a:path w="14342924" h="14342924">
                <a:moveTo>
                  <a:pt x="0" y="14342924"/>
                </a:moveTo>
                <a:lnTo>
                  <a:pt x="14342924" y="14342924"/>
                </a:lnTo>
                <a:lnTo>
                  <a:pt x="14342924" y="0"/>
                </a:lnTo>
                <a:lnTo>
                  <a:pt x="0" y="0"/>
                </a:lnTo>
                <a:lnTo>
                  <a:pt x="0" y="14342924"/>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a:stretch>
            <a:fillRect/>
          </a:stretch>
        </p:blipFill>
        <p:spPr>
          <a:xfrm>
            <a:off x="355289" y="1229633"/>
            <a:ext cx="14630400" cy="8229600"/>
          </a:xfrm>
          <a:prstGeom prst="rect">
            <a:avLst/>
          </a:prstGeom>
        </p:spPr>
      </p:pic>
      <p:sp>
        <p:nvSpPr>
          <p:cNvPr id="4" name="TextBox 4"/>
          <p:cNvSpPr txBox="1"/>
          <p:nvPr/>
        </p:nvSpPr>
        <p:spPr>
          <a:xfrm>
            <a:off x="355289" y="354220"/>
            <a:ext cx="5906084" cy="674480"/>
          </a:xfrm>
          <a:prstGeom prst="rect">
            <a:avLst/>
          </a:prstGeom>
        </p:spPr>
        <p:txBody>
          <a:bodyPr lIns="0" tIns="0" rIns="0" bIns="0" rtlCol="0" anchor="t">
            <a:spAutoFit/>
          </a:bodyPr>
          <a:lstStyle/>
          <a:p>
            <a:pPr algn="l">
              <a:lnSpc>
                <a:spcPts val="5250"/>
              </a:lnSpc>
              <a:spcBef>
                <a:spcPct val="0"/>
              </a:spcBef>
            </a:pPr>
            <a:r>
              <a:rPr lang="en-US" sz="3750">
                <a:solidFill>
                  <a:srgbClr val="000000"/>
                </a:solidFill>
                <a:latin typeface="Poppins Ultra-Bold"/>
              </a:rPr>
              <a:t>DEMOSTRATION</a:t>
            </a:r>
            <a:r>
              <a:rPr lang="en-US" sz="3750">
                <a:solidFill>
                  <a:srgbClr val="5271FF"/>
                </a:solidFill>
                <a:latin typeface="Poppins Ultra-Bold"/>
              </a:rPr>
              <a:t>.</a:t>
            </a:r>
          </a:p>
        </p:txBody>
      </p:sp>
      <p:sp>
        <p:nvSpPr>
          <p:cNvPr id="5" name="TextBox 5"/>
          <p:cNvSpPr txBox="1"/>
          <p:nvPr/>
        </p:nvSpPr>
        <p:spPr>
          <a:xfrm>
            <a:off x="14822486" y="1162958"/>
            <a:ext cx="2981388" cy="6729727"/>
          </a:xfrm>
          <a:prstGeom prst="rect">
            <a:avLst/>
          </a:prstGeom>
        </p:spPr>
        <p:txBody>
          <a:bodyPr lIns="0" tIns="0" rIns="0" bIns="0" rtlCol="0" anchor="t">
            <a:spAutoFit/>
          </a:bodyPr>
          <a:lstStyle/>
          <a:p>
            <a:pPr marL="734059" lvl="1" indent="-367030" algn="l">
              <a:lnSpc>
                <a:spcPts val="4759"/>
              </a:lnSpc>
              <a:buFont typeface="Arial"/>
              <a:buChar char="•"/>
            </a:pPr>
            <a:r>
              <a:rPr lang="en-US" sz="3399" dirty="0">
                <a:solidFill>
                  <a:srgbClr val="000000"/>
                </a:solidFill>
                <a:latin typeface="Open Sans"/>
              </a:rPr>
              <a:t>the model should preprocess faster than the previous one .</a:t>
            </a:r>
          </a:p>
          <a:p>
            <a:pPr marL="734059" lvl="1" indent="-367030" algn="l">
              <a:lnSpc>
                <a:spcPts val="4759"/>
              </a:lnSpc>
              <a:buFont typeface="Arial"/>
              <a:buChar char="•"/>
            </a:pPr>
            <a:r>
              <a:rPr lang="en-US" sz="3399" dirty="0">
                <a:solidFill>
                  <a:srgbClr val="000000"/>
                </a:solidFill>
                <a:latin typeface="Open Sans"/>
              </a:rPr>
              <a:t>(Run the demonstration video )</a:t>
            </a:r>
          </a:p>
          <a:p>
            <a:pPr marL="367029" lvl="1" algn="l">
              <a:lnSpc>
                <a:spcPts val="4759"/>
              </a:lnSpc>
            </a:pPr>
            <a:r>
              <a:rPr lang="en-US" sz="3399" dirty="0">
                <a:solidFill>
                  <a:srgbClr val="000000"/>
                </a:solidFill>
                <a:latin typeface="Open Sans"/>
              </a:rPr>
              <a:t>      </a:t>
            </a:r>
            <a:r>
              <a:rPr lang="en-US" sz="3399" dirty="0">
                <a:solidFill>
                  <a:srgbClr val="000000"/>
                </a:solidFill>
                <a:latin typeface="Open Sans"/>
                <a:sym typeface="Wingdings" panose="05000000000000000000" pitchFamily="2" charset="2"/>
              </a:rPr>
              <a:t></a:t>
            </a:r>
            <a:endParaRPr lang="en-US" sz="3399" dirty="0">
              <a:solidFill>
                <a:srgbClr val="000000"/>
              </a:solidFill>
              <a:latin typeface="Open Sans"/>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4416894"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Introduction</a:t>
            </a:r>
            <a:r>
              <a:rPr lang="en-US" sz="4500">
                <a:solidFill>
                  <a:srgbClr val="5271FF"/>
                </a:solidFill>
                <a:latin typeface="Poppins Ultra-Bold"/>
              </a:rPr>
              <a:t>.</a:t>
            </a:r>
          </a:p>
        </p:txBody>
      </p:sp>
      <p:sp>
        <p:nvSpPr>
          <p:cNvPr id="3" name="TextBox 3"/>
          <p:cNvSpPr txBox="1"/>
          <p:nvPr/>
        </p:nvSpPr>
        <p:spPr>
          <a:xfrm>
            <a:off x="1028700" y="2068475"/>
            <a:ext cx="16952823" cy="6035488"/>
          </a:xfrm>
          <a:prstGeom prst="rect">
            <a:avLst/>
          </a:prstGeom>
        </p:spPr>
        <p:txBody>
          <a:bodyPr lIns="0" tIns="0" rIns="0" bIns="0" rtlCol="0" anchor="t">
            <a:spAutoFit/>
          </a:bodyPr>
          <a:lstStyle/>
          <a:p>
            <a:pPr algn="l">
              <a:lnSpc>
                <a:spcPts val="3825"/>
              </a:lnSpc>
            </a:pPr>
            <a:r>
              <a:rPr lang="en-US" sz="2732">
                <a:solidFill>
                  <a:srgbClr val="000000"/>
                </a:solidFill>
                <a:latin typeface="Open Sans"/>
              </a:rPr>
              <a:t>Humans always resort to classification in their lives, trying to solve problems and answer questions about categories of objects, that is, assigning objects to their classes (shapes, colors, sizes, etc.). Generally, observation bases characterize a particular domain (animals, fruits, patients, genes, etc.), where they are grouped into several classes. Automatic image classification is an application of pattern recognition, which consists of automatically assigning a class to an image using a classification system. </a:t>
            </a:r>
          </a:p>
          <a:p>
            <a:pPr algn="l">
              <a:lnSpc>
                <a:spcPts val="3825"/>
              </a:lnSpc>
            </a:pPr>
            <a:endParaRPr lang="en-US" sz="2732">
              <a:solidFill>
                <a:srgbClr val="000000"/>
              </a:solidFill>
              <a:latin typeface="Open Sans"/>
            </a:endParaRPr>
          </a:p>
          <a:p>
            <a:pPr algn="l">
              <a:lnSpc>
                <a:spcPts val="3825"/>
              </a:lnSpc>
            </a:pPr>
            <a:r>
              <a:rPr lang="en-US" sz="2732">
                <a:solidFill>
                  <a:srgbClr val="000000"/>
                </a:solidFill>
                <a:latin typeface="Open Sans"/>
              </a:rPr>
              <a:t>We thus find object classification, texture classification, face recognition, fingerprint recognition, and character recognition among common applications. Image classification allows for the categorization of an image database into several classes, such as animals, humans, transport, etc. This categorization allows for better exploitation of the database by applications such as image search for reference purposes. </a:t>
            </a:r>
          </a:p>
          <a:p>
            <a:pPr algn="l">
              <a:lnSpc>
                <a:spcPts val="2845"/>
              </a:lnSpc>
            </a:pPr>
            <a:endParaRPr lang="en-US" sz="2732">
              <a:solidFill>
                <a:srgbClr val="000000"/>
              </a:solidFill>
              <a:latin typeface="Open Sans"/>
            </a:endParaRPr>
          </a:p>
          <a:p>
            <a:pPr algn="l">
              <a:lnSpc>
                <a:spcPts val="2845"/>
              </a:lnSpc>
            </a:pPr>
            <a:endParaRPr lang="en-US" sz="2732">
              <a:solidFill>
                <a:srgbClr val="000000"/>
              </a:solidFill>
              <a:latin typeface="Open Sans"/>
            </a:endParaRPr>
          </a:p>
        </p:txBody>
      </p:sp>
      <p:sp>
        <p:nvSpPr>
          <p:cNvPr id="4" name="AutoShape 4"/>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8115300"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Sommaire</a:t>
            </a:r>
            <a:r>
              <a:rPr lang="en-US" sz="4500">
                <a:solidFill>
                  <a:srgbClr val="5271FF"/>
                </a:solidFill>
                <a:latin typeface="Poppins Ultra-Bold"/>
              </a:rPr>
              <a:t>.</a:t>
            </a:r>
          </a:p>
        </p:txBody>
      </p:sp>
      <p:sp>
        <p:nvSpPr>
          <p:cNvPr id="3" name="TextBox 3"/>
          <p:cNvSpPr txBox="1"/>
          <p:nvPr/>
        </p:nvSpPr>
        <p:spPr>
          <a:xfrm>
            <a:off x="3102787" y="3157053"/>
            <a:ext cx="1357631" cy="1168400"/>
          </a:xfrm>
          <a:prstGeom prst="rect">
            <a:avLst/>
          </a:prstGeom>
        </p:spPr>
        <p:txBody>
          <a:bodyPr lIns="0" tIns="0" rIns="0" bIns="0" rtlCol="0" anchor="t">
            <a:spAutoFit/>
          </a:bodyPr>
          <a:lstStyle/>
          <a:p>
            <a:pPr algn="r">
              <a:lnSpc>
                <a:spcPts val="9099"/>
              </a:lnSpc>
              <a:spcBef>
                <a:spcPct val="0"/>
              </a:spcBef>
            </a:pPr>
            <a:r>
              <a:rPr lang="en-US" sz="6499">
                <a:solidFill>
                  <a:srgbClr val="000000"/>
                </a:solidFill>
                <a:latin typeface="Poppins Ultra-Bold"/>
              </a:rPr>
              <a:t>1</a:t>
            </a:r>
            <a:r>
              <a:rPr lang="en-US" sz="6499">
                <a:solidFill>
                  <a:srgbClr val="5271FF"/>
                </a:solidFill>
                <a:latin typeface="Poppins Ultra-Bold"/>
              </a:rPr>
              <a:t>.</a:t>
            </a:r>
          </a:p>
        </p:txBody>
      </p:sp>
      <p:sp>
        <p:nvSpPr>
          <p:cNvPr id="4" name="TextBox 4"/>
          <p:cNvSpPr txBox="1"/>
          <p:nvPr/>
        </p:nvSpPr>
        <p:spPr>
          <a:xfrm>
            <a:off x="3102787" y="4987813"/>
            <a:ext cx="1357631" cy="1168400"/>
          </a:xfrm>
          <a:prstGeom prst="rect">
            <a:avLst/>
          </a:prstGeom>
        </p:spPr>
        <p:txBody>
          <a:bodyPr lIns="0" tIns="0" rIns="0" bIns="0" rtlCol="0" anchor="t">
            <a:spAutoFit/>
          </a:bodyPr>
          <a:lstStyle/>
          <a:p>
            <a:pPr algn="r">
              <a:lnSpc>
                <a:spcPts val="9099"/>
              </a:lnSpc>
              <a:spcBef>
                <a:spcPct val="0"/>
              </a:spcBef>
            </a:pPr>
            <a:r>
              <a:rPr lang="en-US" sz="6499">
                <a:solidFill>
                  <a:srgbClr val="000000"/>
                </a:solidFill>
                <a:latin typeface="Poppins Ultra-Bold"/>
              </a:rPr>
              <a:t>2</a:t>
            </a:r>
            <a:r>
              <a:rPr lang="en-US" sz="6499">
                <a:solidFill>
                  <a:srgbClr val="5271FF"/>
                </a:solidFill>
                <a:latin typeface="Poppins Ultra-Bold"/>
              </a:rPr>
              <a:t>.</a:t>
            </a:r>
          </a:p>
        </p:txBody>
      </p:sp>
      <p:sp>
        <p:nvSpPr>
          <p:cNvPr id="5" name="TextBox 5"/>
          <p:cNvSpPr txBox="1"/>
          <p:nvPr/>
        </p:nvSpPr>
        <p:spPr>
          <a:xfrm>
            <a:off x="3102787" y="6823828"/>
            <a:ext cx="1357631" cy="1168400"/>
          </a:xfrm>
          <a:prstGeom prst="rect">
            <a:avLst/>
          </a:prstGeom>
        </p:spPr>
        <p:txBody>
          <a:bodyPr lIns="0" tIns="0" rIns="0" bIns="0" rtlCol="0" anchor="t">
            <a:spAutoFit/>
          </a:bodyPr>
          <a:lstStyle/>
          <a:p>
            <a:pPr algn="r">
              <a:lnSpc>
                <a:spcPts val="9099"/>
              </a:lnSpc>
              <a:spcBef>
                <a:spcPct val="0"/>
              </a:spcBef>
            </a:pPr>
            <a:r>
              <a:rPr lang="en-US" sz="6499">
                <a:solidFill>
                  <a:srgbClr val="000000"/>
                </a:solidFill>
                <a:latin typeface="Poppins Ultra-Bold"/>
              </a:rPr>
              <a:t>3</a:t>
            </a:r>
            <a:r>
              <a:rPr lang="en-US" sz="6499">
                <a:solidFill>
                  <a:srgbClr val="5271FF"/>
                </a:solidFill>
                <a:latin typeface="Poppins Ultra-Bold"/>
              </a:rPr>
              <a:t>.</a:t>
            </a:r>
          </a:p>
        </p:txBody>
      </p:sp>
      <p:sp>
        <p:nvSpPr>
          <p:cNvPr id="6" name="TextBox 6"/>
          <p:cNvSpPr txBox="1"/>
          <p:nvPr/>
        </p:nvSpPr>
        <p:spPr>
          <a:xfrm>
            <a:off x="9256723" y="3157053"/>
            <a:ext cx="1357631" cy="1168400"/>
          </a:xfrm>
          <a:prstGeom prst="rect">
            <a:avLst/>
          </a:prstGeom>
        </p:spPr>
        <p:txBody>
          <a:bodyPr lIns="0" tIns="0" rIns="0" bIns="0" rtlCol="0" anchor="t">
            <a:spAutoFit/>
          </a:bodyPr>
          <a:lstStyle/>
          <a:p>
            <a:pPr algn="r">
              <a:lnSpc>
                <a:spcPts val="9099"/>
              </a:lnSpc>
              <a:spcBef>
                <a:spcPct val="0"/>
              </a:spcBef>
            </a:pPr>
            <a:r>
              <a:rPr lang="en-US" sz="6499">
                <a:solidFill>
                  <a:srgbClr val="000000"/>
                </a:solidFill>
                <a:latin typeface="Poppins Ultra-Bold"/>
              </a:rPr>
              <a:t>4</a:t>
            </a:r>
            <a:r>
              <a:rPr lang="en-US" sz="6499">
                <a:solidFill>
                  <a:srgbClr val="5271FF"/>
                </a:solidFill>
                <a:latin typeface="Poppins Ultra-Bold"/>
              </a:rPr>
              <a:t>.</a:t>
            </a:r>
          </a:p>
        </p:txBody>
      </p:sp>
      <p:sp>
        <p:nvSpPr>
          <p:cNvPr id="7" name="TextBox 7"/>
          <p:cNvSpPr txBox="1"/>
          <p:nvPr/>
        </p:nvSpPr>
        <p:spPr>
          <a:xfrm>
            <a:off x="9256723" y="4987813"/>
            <a:ext cx="1357631" cy="1168400"/>
          </a:xfrm>
          <a:prstGeom prst="rect">
            <a:avLst/>
          </a:prstGeom>
        </p:spPr>
        <p:txBody>
          <a:bodyPr lIns="0" tIns="0" rIns="0" bIns="0" rtlCol="0" anchor="t">
            <a:spAutoFit/>
          </a:bodyPr>
          <a:lstStyle/>
          <a:p>
            <a:pPr algn="r">
              <a:lnSpc>
                <a:spcPts val="9099"/>
              </a:lnSpc>
              <a:spcBef>
                <a:spcPct val="0"/>
              </a:spcBef>
            </a:pPr>
            <a:r>
              <a:rPr lang="en-US" sz="6499">
                <a:solidFill>
                  <a:srgbClr val="000000"/>
                </a:solidFill>
                <a:latin typeface="Poppins Ultra-Bold"/>
              </a:rPr>
              <a:t>5</a:t>
            </a:r>
            <a:r>
              <a:rPr lang="en-US" sz="6499">
                <a:solidFill>
                  <a:srgbClr val="5271FF"/>
                </a:solidFill>
                <a:latin typeface="Poppins Ultra-Bold"/>
              </a:rPr>
              <a:t>.</a:t>
            </a:r>
          </a:p>
        </p:txBody>
      </p:sp>
      <p:sp>
        <p:nvSpPr>
          <p:cNvPr id="8" name="TextBox 8"/>
          <p:cNvSpPr txBox="1"/>
          <p:nvPr/>
        </p:nvSpPr>
        <p:spPr>
          <a:xfrm>
            <a:off x="4646465" y="3461854"/>
            <a:ext cx="4142164" cy="635000"/>
          </a:xfrm>
          <a:prstGeom prst="rect">
            <a:avLst/>
          </a:prstGeom>
        </p:spPr>
        <p:txBody>
          <a:bodyPr lIns="0" tIns="0" rIns="0" bIns="0" rtlCol="0" anchor="t">
            <a:spAutoFit/>
          </a:bodyPr>
          <a:lstStyle/>
          <a:p>
            <a:pPr algn="l">
              <a:lnSpc>
                <a:spcPts val="4900"/>
              </a:lnSpc>
              <a:spcBef>
                <a:spcPct val="0"/>
              </a:spcBef>
            </a:pPr>
            <a:r>
              <a:rPr lang="en-US" sz="3500">
                <a:solidFill>
                  <a:srgbClr val="000000"/>
                </a:solidFill>
                <a:latin typeface="Poppins"/>
              </a:rPr>
              <a:t>Data Preparation</a:t>
            </a:r>
          </a:p>
        </p:txBody>
      </p:sp>
      <p:sp>
        <p:nvSpPr>
          <p:cNvPr id="9" name="TextBox 9"/>
          <p:cNvSpPr txBox="1"/>
          <p:nvPr/>
        </p:nvSpPr>
        <p:spPr>
          <a:xfrm>
            <a:off x="4646465" y="5292613"/>
            <a:ext cx="4826446" cy="635000"/>
          </a:xfrm>
          <a:prstGeom prst="rect">
            <a:avLst/>
          </a:prstGeom>
        </p:spPr>
        <p:txBody>
          <a:bodyPr lIns="0" tIns="0" rIns="0" bIns="0" rtlCol="0" anchor="t">
            <a:spAutoFit/>
          </a:bodyPr>
          <a:lstStyle/>
          <a:p>
            <a:pPr algn="l">
              <a:lnSpc>
                <a:spcPts val="4900"/>
              </a:lnSpc>
              <a:spcBef>
                <a:spcPct val="0"/>
              </a:spcBef>
            </a:pPr>
            <a:r>
              <a:rPr lang="en-US" sz="3500">
                <a:solidFill>
                  <a:srgbClr val="000000"/>
                </a:solidFill>
                <a:latin typeface="Poppins"/>
              </a:rPr>
              <a:t>EXPORTING DATASET</a:t>
            </a:r>
          </a:p>
        </p:txBody>
      </p:sp>
      <p:sp>
        <p:nvSpPr>
          <p:cNvPr id="10" name="TextBox 10"/>
          <p:cNvSpPr txBox="1"/>
          <p:nvPr/>
        </p:nvSpPr>
        <p:spPr>
          <a:xfrm>
            <a:off x="4646465" y="7201519"/>
            <a:ext cx="3617548" cy="635000"/>
          </a:xfrm>
          <a:prstGeom prst="rect">
            <a:avLst/>
          </a:prstGeom>
        </p:spPr>
        <p:txBody>
          <a:bodyPr lIns="0" tIns="0" rIns="0" bIns="0" rtlCol="0" anchor="t">
            <a:spAutoFit/>
          </a:bodyPr>
          <a:lstStyle/>
          <a:p>
            <a:pPr algn="l">
              <a:lnSpc>
                <a:spcPts val="4900"/>
              </a:lnSpc>
              <a:spcBef>
                <a:spcPct val="0"/>
              </a:spcBef>
            </a:pPr>
            <a:r>
              <a:rPr lang="en-US" sz="3500">
                <a:solidFill>
                  <a:srgbClr val="000000"/>
                </a:solidFill>
                <a:latin typeface="Poppins"/>
              </a:rPr>
              <a:t>Model Training</a:t>
            </a:r>
          </a:p>
        </p:txBody>
      </p:sp>
      <p:sp>
        <p:nvSpPr>
          <p:cNvPr id="11" name="TextBox 11"/>
          <p:cNvSpPr txBox="1"/>
          <p:nvPr/>
        </p:nvSpPr>
        <p:spPr>
          <a:xfrm>
            <a:off x="10803200" y="3461854"/>
            <a:ext cx="3617548" cy="635000"/>
          </a:xfrm>
          <a:prstGeom prst="rect">
            <a:avLst/>
          </a:prstGeom>
        </p:spPr>
        <p:txBody>
          <a:bodyPr lIns="0" tIns="0" rIns="0" bIns="0" rtlCol="0" anchor="t">
            <a:spAutoFit/>
          </a:bodyPr>
          <a:lstStyle/>
          <a:p>
            <a:pPr algn="l">
              <a:lnSpc>
                <a:spcPts val="4900"/>
              </a:lnSpc>
              <a:spcBef>
                <a:spcPct val="0"/>
              </a:spcBef>
            </a:pPr>
            <a:r>
              <a:rPr lang="en-US" sz="3500">
                <a:solidFill>
                  <a:srgbClr val="000000"/>
                </a:solidFill>
                <a:latin typeface="Poppins"/>
              </a:rPr>
              <a:t>Code</a:t>
            </a:r>
          </a:p>
        </p:txBody>
      </p:sp>
      <p:sp>
        <p:nvSpPr>
          <p:cNvPr id="12" name="TextBox 12"/>
          <p:cNvSpPr txBox="1"/>
          <p:nvPr/>
        </p:nvSpPr>
        <p:spPr>
          <a:xfrm>
            <a:off x="10803200" y="5292613"/>
            <a:ext cx="4382013" cy="635000"/>
          </a:xfrm>
          <a:prstGeom prst="rect">
            <a:avLst/>
          </a:prstGeom>
        </p:spPr>
        <p:txBody>
          <a:bodyPr lIns="0" tIns="0" rIns="0" bIns="0" rtlCol="0" anchor="t">
            <a:spAutoFit/>
          </a:bodyPr>
          <a:lstStyle/>
          <a:p>
            <a:pPr algn="l">
              <a:lnSpc>
                <a:spcPts val="4900"/>
              </a:lnSpc>
              <a:spcBef>
                <a:spcPct val="0"/>
              </a:spcBef>
            </a:pPr>
            <a:r>
              <a:rPr lang="en-US" sz="3500">
                <a:solidFill>
                  <a:srgbClr val="000000"/>
                </a:solidFill>
                <a:latin typeface="Poppins"/>
              </a:rPr>
              <a:t>Optimazation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flipV="1">
            <a:off x="1038225" y="3976619"/>
            <a:ext cx="0" cy="3926202"/>
          </a:xfrm>
          <a:prstGeom prst="line">
            <a:avLst/>
          </a:prstGeom>
          <a:ln w="19050" cap="flat">
            <a:solidFill>
              <a:srgbClr val="545454"/>
            </a:solidFill>
            <a:prstDash val="solid"/>
            <a:headEnd type="none" w="sm" len="sm"/>
            <a:tailEnd type="none" w="sm" len="sm"/>
          </a:ln>
        </p:spPr>
      </p:sp>
      <p:sp>
        <p:nvSpPr>
          <p:cNvPr id="3" name="Freeform 3"/>
          <p:cNvSpPr/>
          <p:nvPr/>
        </p:nvSpPr>
        <p:spPr>
          <a:xfrm>
            <a:off x="10903908" y="1685292"/>
            <a:ext cx="7542739" cy="6697856"/>
          </a:xfrm>
          <a:custGeom>
            <a:avLst/>
            <a:gdLst/>
            <a:ahLst/>
            <a:cxnLst/>
            <a:rect l="l" t="t" r="r" b="b"/>
            <a:pathLst>
              <a:path w="7542739" h="6697856">
                <a:moveTo>
                  <a:pt x="0" y="0"/>
                </a:moveTo>
                <a:lnTo>
                  <a:pt x="7542739" y="0"/>
                </a:lnTo>
                <a:lnTo>
                  <a:pt x="7542739" y="6697856"/>
                </a:lnTo>
                <a:lnTo>
                  <a:pt x="0" y="6697856"/>
                </a:lnTo>
                <a:lnTo>
                  <a:pt x="0" y="0"/>
                </a:lnTo>
                <a:close/>
              </a:path>
            </a:pathLst>
          </a:custGeom>
          <a:blipFill>
            <a:blip r:embed="rId2"/>
            <a:stretch>
              <a:fillRect l="-1209" t="-3347" b="-3347"/>
            </a:stretch>
          </a:blipFill>
        </p:spPr>
      </p:sp>
      <p:sp>
        <p:nvSpPr>
          <p:cNvPr id="4" name="Freeform 4"/>
          <p:cNvSpPr/>
          <p:nvPr/>
        </p:nvSpPr>
        <p:spPr>
          <a:xfrm>
            <a:off x="167314" y="2259570"/>
            <a:ext cx="1722772" cy="1717049"/>
          </a:xfrm>
          <a:custGeom>
            <a:avLst/>
            <a:gdLst/>
            <a:ahLst/>
            <a:cxnLst/>
            <a:rect l="l" t="t" r="r" b="b"/>
            <a:pathLst>
              <a:path w="1722772" h="1717049">
                <a:moveTo>
                  <a:pt x="0" y="0"/>
                </a:moveTo>
                <a:lnTo>
                  <a:pt x="1722772" y="0"/>
                </a:lnTo>
                <a:lnTo>
                  <a:pt x="1722772" y="1717049"/>
                </a:lnTo>
                <a:lnTo>
                  <a:pt x="0" y="1717049"/>
                </a:lnTo>
                <a:lnTo>
                  <a:pt x="0" y="0"/>
                </a:lnTo>
                <a:close/>
              </a:path>
            </a:pathLst>
          </a:custGeom>
          <a:blipFill>
            <a:blip r:embed="rId3"/>
            <a:stretch>
              <a:fillRect/>
            </a:stretch>
          </a:blipFill>
        </p:spPr>
      </p:sp>
      <p:sp>
        <p:nvSpPr>
          <p:cNvPr id="5" name="TextBox 5"/>
          <p:cNvSpPr txBox="1"/>
          <p:nvPr/>
        </p:nvSpPr>
        <p:spPr>
          <a:xfrm>
            <a:off x="546979" y="528060"/>
            <a:ext cx="10356929" cy="1201304"/>
          </a:xfrm>
          <a:prstGeom prst="rect">
            <a:avLst/>
          </a:prstGeom>
        </p:spPr>
        <p:txBody>
          <a:bodyPr lIns="0" tIns="0" rIns="0" bIns="0" rtlCol="0" anchor="t">
            <a:spAutoFit/>
          </a:bodyPr>
          <a:lstStyle/>
          <a:p>
            <a:pPr algn="l">
              <a:lnSpc>
                <a:spcPts val="8556"/>
              </a:lnSpc>
            </a:pPr>
            <a:r>
              <a:rPr lang="en-US" sz="9200">
                <a:solidFill>
                  <a:srgbClr val="545454"/>
                </a:solidFill>
                <a:latin typeface="Arimo Bold"/>
              </a:rPr>
              <a:t>PREPARE DATA</a:t>
            </a:r>
          </a:p>
        </p:txBody>
      </p:sp>
      <p:sp>
        <p:nvSpPr>
          <p:cNvPr id="6" name="TextBox 6"/>
          <p:cNvSpPr txBox="1"/>
          <p:nvPr/>
        </p:nvSpPr>
        <p:spPr>
          <a:xfrm>
            <a:off x="1758548" y="3621485"/>
            <a:ext cx="8644921" cy="1006856"/>
          </a:xfrm>
          <a:prstGeom prst="rect">
            <a:avLst/>
          </a:prstGeom>
        </p:spPr>
        <p:txBody>
          <a:bodyPr lIns="0" tIns="0" rIns="0" bIns="0" rtlCol="0" anchor="t">
            <a:spAutoFit/>
          </a:bodyPr>
          <a:lstStyle/>
          <a:p>
            <a:pPr algn="just">
              <a:lnSpc>
                <a:spcPts val="2661"/>
              </a:lnSpc>
            </a:pPr>
            <a:r>
              <a:rPr lang="en-US" sz="2199">
                <a:solidFill>
                  <a:srgbClr val="2B2B2B"/>
                </a:solidFill>
                <a:latin typeface="HK Grotesk"/>
              </a:rPr>
              <a:t>Roboflow is a platform designed to streamline the process of managing, preprocessing, and augmenting image datasets for computer vision applications.</a:t>
            </a:r>
          </a:p>
        </p:txBody>
      </p:sp>
      <p:sp>
        <p:nvSpPr>
          <p:cNvPr id="7" name="TextBox 7"/>
          <p:cNvSpPr txBox="1"/>
          <p:nvPr/>
        </p:nvSpPr>
        <p:spPr>
          <a:xfrm>
            <a:off x="1758548" y="3043287"/>
            <a:ext cx="3473191" cy="340073"/>
          </a:xfrm>
          <a:prstGeom prst="rect">
            <a:avLst/>
          </a:prstGeom>
        </p:spPr>
        <p:txBody>
          <a:bodyPr lIns="0" tIns="0" rIns="0" bIns="0" rtlCol="0" anchor="t">
            <a:spAutoFit/>
          </a:bodyPr>
          <a:lstStyle/>
          <a:p>
            <a:pPr algn="l">
              <a:lnSpc>
                <a:spcPts val="2506"/>
              </a:lnSpc>
            </a:pPr>
            <a:r>
              <a:rPr lang="en-US" sz="2695">
                <a:solidFill>
                  <a:srgbClr val="2B2B2B"/>
                </a:solidFill>
                <a:latin typeface="HK Grotesk Heavy"/>
              </a:rPr>
              <a:t>ROBOFLOW</a:t>
            </a:r>
          </a:p>
        </p:txBody>
      </p:sp>
      <p:sp>
        <p:nvSpPr>
          <p:cNvPr id="8" name="TextBox 8"/>
          <p:cNvSpPr txBox="1"/>
          <p:nvPr/>
        </p:nvSpPr>
        <p:spPr>
          <a:xfrm>
            <a:off x="1758548" y="4897521"/>
            <a:ext cx="3473191" cy="340073"/>
          </a:xfrm>
          <a:prstGeom prst="rect">
            <a:avLst/>
          </a:prstGeom>
        </p:spPr>
        <p:txBody>
          <a:bodyPr lIns="0" tIns="0" rIns="0" bIns="0" rtlCol="0" anchor="t">
            <a:spAutoFit/>
          </a:bodyPr>
          <a:lstStyle/>
          <a:p>
            <a:pPr algn="l">
              <a:lnSpc>
                <a:spcPts val="2506"/>
              </a:lnSpc>
            </a:pPr>
            <a:r>
              <a:rPr lang="en-US" sz="2695">
                <a:solidFill>
                  <a:srgbClr val="2B2B2B"/>
                </a:solidFill>
                <a:latin typeface="HK Grotesk Heavy"/>
              </a:rPr>
              <a:t>Steps</a:t>
            </a:r>
          </a:p>
        </p:txBody>
      </p:sp>
      <p:sp>
        <p:nvSpPr>
          <p:cNvPr id="9" name="TextBox 9"/>
          <p:cNvSpPr txBox="1"/>
          <p:nvPr/>
        </p:nvSpPr>
        <p:spPr>
          <a:xfrm>
            <a:off x="1758548" y="5442588"/>
            <a:ext cx="11174349" cy="3087187"/>
          </a:xfrm>
          <a:prstGeom prst="rect">
            <a:avLst/>
          </a:prstGeom>
        </p:spPr>
        <p:txBody>
          <a:bodyPr lIns="0" tIns="0" rIns="0" bIns="0" rtlCol="0" anchor="t">
            <a:spAutoFit/>
          </a:bodyPr>
          <a:lstStyle/>
          <a:p>
            <a:pPr algn="l">
              <a:lnSpc>
                <a:spcPts val="2683"/>
              </a:lnSpc>
            </a:pPr>
            <a:r>
              <a:rPr lang="en-US" sz="1916">
                <a:solidFill>
                  <a:srgbClr val="000000"/>
                </a:solidFill>
                <a:latin typeface="Open Sans"/>
              </a:rPr>
              <a:t>Roboflow simplifies the workflow for computer vision projects through the following </a:t>
            </a:r>
          </a:p>
          <a:p>
            <a:pPr algn="l">
              <a:lnSpc>
                <a:spcPts val="2683"/>
              </a:lnSpc>
            </a:pPr>
            <a:r>
              <a:rPr lang="en-US" sz="1916">
                <a:solidFill>
                  <a:srgbClr val="000000"/>
                </a:solidFill>
                <a:latin typeface="Open Sans"/>
              </a:rPr>
              <a:t>   steps:</a:t>
            </a:r>
          </a:p>
          <a:p>
            <a:pPr marL="413875" lvl="1" indent="-206938" algn="l">
              <a:lnSpc>
                <a:spcPts val="2683"/>
              </a:lnSpc>
              <a:buAutoNum type="arabicPeriod"/>
            </a:pPr>
            <a:r>
              <a:rPr lang="en-US" sz="1916">
                <a:solidFill>
                  <a:srgbClr val="000000"/>
                </a:solidFill>
                <a:latin typeface="Open Sans Semi-Bold"/>
              </a:rPr>
              <a:t>Upload</a:t>
            </a:r>
            <a:r>
              <a:rPr lang="en-US" sz="1916">
                <a:solidFill>
                  <a:srgbClr val="000000"/>
                </a:solidFill>
                <a:latin typeface="Open Sans"/>
              </a:rPr>
              <a:t>: Import your image dataset from various sources.</a:t>
            </a:r>
          </a:p>
          <a:p>
            <a:pPr marL="413875" lvl="1" indent="-206938" algn="l">
              <a:lnSpc>
                <a:spcPts val="2683"/>
              </a:lnSpc>
              <a:buAutoNum type="arabicPeriod"/>
            </a:pPr>
            <a:r>
              <a:rPr lang="en-US" sz="1916">
                <a:solidFill>
                  <a:srgbClr val="000000"/>
                </a:solidFill>
                <a:latin typeface="Open Sans Semi-Bold"/>
              </a:rPr>
              <a:t>Organize</a:t>
            </a:r>
            <a:r>
              <a:rPr lang="en-US" sz="1916">
                <a:solidFill>
                  <a:srgbClr val="000000"/>
                </a:solidFill>
                <a:latin typeface="Open Sans"/>
              </a:rPr>
              <a:t>: Manage and structure your dataset into relevant categories.</a:t>
            </a:r>
          </a:p>
          <a:p>
            <a:pPr marL="413875" lvl="1" indent="-206938" algn="l">
              <a:lnSpc>
                <a:spcPts val="2683"/>
              </a:lnSpc>
              <a:buAutoNum type="arabicPeriod"/>
            </a:pPr>
            <a:r>
              <a:rPr lang="en-US" sz="1916">
                <a:solidFill>
                  <a:srgbClr val="000000"/>
                </a:solidFill>
                <a:latin typeface="Open Sans Semi-Bold"/>
              </a:rPr>
              <a:t>Annotate</a:t>
            </a:r>
            <a:r>
              <a:rPr lang="en-US" sz="1916">
                <a:solidFill>
                  <a:srgbClr val="000000"/>
                </a:solidFill>
                <a:latin typeface="Open Sans"/>
              </a:rPr>
              <a:t>: Label images with bounding boxes, segmentation masks, or keypoints.</a:t>
            </a:r>
          </a:p>
          <a:p>
            <a:pPr marL="413875" lvl="1" indent="-206938" algn="l">
              <a:lnSpc>
                <a:spcPts val="2683"/>
              </a:lnSpc>
              <a:buAutoNum type="arabicPeriod"/>
            </a:pPr>
            <a:r>
              <a:rPr lang="en-US" sz="1916">
                <a:solidFill>
                  <a:srgbClr val="000000"/>
                </a:solidFill>
                <a:latin typeface="Open Sans Semi-Bold"/>
              </a:rPr>
              <a:t>Train</a:t>
            </a:r>
            <a:r>
              <a:rPr lang="en-US" sz="1916">
                <a:solidFill>
                  <a:srgbClr val="000000"/>
                </a:solidFill>
                <a:latin typeface="Open Sans"/>
              </a:rPr>
              <a:t>: Generate and preprocess datasets for training machine learning models.</a:t>
            </a:r>
          </a:p>
          <a:p>
            <a:pPr marL="413875" lvl="1" indent="-206938" algn="l">
              <a:lnSpc>
                <a:spcPts val="2683"/>
              </a:lnSpc>
              <a:buAutoNum type="arabicPeriod"/>
            </a:pPr>
            <a:r>
              <a:rPr lang="en-US" sz="1916">
                <a:solidFill>
                  <a:srgbClr val="000000"/>
                </a:solidFill>
                <a:latin typeface="Open Sans Semi-Bold"/>
              </a:rPr>
              <a:t>Deploy</a:t>
            </a:r>
            <a:r>
              <a:rPr lang="en-US" sz="1916">
                <a:solidFill>
                  <a:srgbClr val="000000"/>
                </a:solidFill>
                <a:latin typeface="Open Sans"/>
              </a:rPr>
              <a:t>: Export and integrate your trained model into production environments for </a:t>
            </a:r>
          </a:p>
          <a:p>
            <a:pPr algn="l">
              <a:lnSpc>
                <a:spcPts val="2683"/>
              </a:lnSpc>
            </a:pPr>
            <a:r>
              <a:rPr lang="en-US" sz="1916">
                <a:solidFill>
                  <a:srgbClr val="000000"/>
                </a:solidFill>
                <a:latin typeface="Open Sans"/>
              </a:rPr>
              <a:t>      real-time inference.</a:t>
            </a:r>
          </a:p>
          <a:p>
            <a:pPr algn="ctr">
              <a:lnSpc>
                <a:spcPts val="3496"/>
              </a:lnSpc>
            </a:pPr>
            <a:endParaRPr lang="en-US" sz="1916">
              <a:solidFill>
                <a:srgbClr val="000000"/>
              </a:solidFill>
              <a:latin typeface="Open Sans"/>
            </a:endParaRPr>
          </a:p>
        </p:txBody>
      </p:sp>
      <p:sp>
        <p:nvSpPr>
          <p:cNvPr id="10" name="AutoShape 10"/>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rot="-5807530" flipV="1">
            <a:off x="4917078" y="7821993"/>
            <a:ext cx="8453844" cy="8453844"/>
          </a:xfrm>
          <a:custGeom>
            <a:avLst/>
            <a:gdLst/>
            <a:ahLst/>
            <a:cxnLst/>
            <a:rect l="l" t="t" r="r" b="b"/>
            <a:pathLst>
              <a:path w="8453844" h="8453844">
                <a:moveTo>
                  <a:pt x="0" y="8453844"/>
                </a:moveTo>
                <a:lnTo>
                  <a:pt x="8453844" y="8453844"/>
                </a:lnTo>
                <a:lnTo>
                  <a:pt x="8453844" y="0"/>
                </a:lnTo>
                <a:lnTo>
                  <a:pt x="0" y="0"/>
                </a:lnTo>
                <a:lnTo>
                  <a:pt x="0" y="845384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p:cNvSpPr/>
          <p:nvPr/>
        </p:nvSpPr>
        <p:spPr>
          <a:xfrm flipV="1">
            <a:off x="8986811" y="3299498"/>
            <a:ext cx="0" cy="3926202"/>
          </a:xfrm>
          <a:prstGeom prst="line">
            <a:avLst/>
          </a:prstGeom>
          <a:ln w="19050" cap="flat">
            <a:solidFill>
              <a:srgbClr val="545454"/>
            </a:solidFill>
            <a:prstDash val="solid"/>
            <a:headEnd type="none" w="sm" len="sm"/>
            <a:tailEnd type="none" w="sm" len="sm"/>
          </a:ln>
        </p:spPr>
      </p:sp>
      <p:sp>
        <p:nvSpPr>
          <p:cNvPr id="4" name="Freeform 4"/>
          <p:cNvSpPr/>
          <p:nvPr/>
        </p:nvSpPr>
        <p:spPr>
          <a:xfrm>
            <a:off x="1660904" y="1950731"/>
            <a:ext cx="860630" cy="860630"/>
          </a:xfrm>
          <a:custGeom>
            <a:avLst/>
            <a:gdLst/>
            <a:ahLst/>
            <a:cxnLst/>
            <a:rect l="l" t="t" r="r" b="b"/>
            <a:pathLst>
              <a:path w="860630" h="860630">
                <a:moveTo>
                  <a:pt x="0" y="0"/>
                </a:moveTo>
                <a:lnTo>
                  <a:pt x="860630" y="0"/>
                </a:lnTo>
                <a:lnTo>
                  <a:pt x="860630" y="860631"/>
                </a:lnTo>
                <a:lnTo>
                  <a:pt x="0" y="860631"/>
                </a:lnTo>
                <a:lnTo>
                  <a:pt x="0" y="0"/>
                </a:lnTo>
                <a:close/>
              </a:path>
            </a:pathLst>
          </a:custGeom>
          <a:blipFill>
            <a:blip r:embed="rId4"/>
            <a:stretch>
              <a:fillRect/>
            </a:stretch>
          </a:blipFill>
        </p:spPr>
      </p:sp>
      <p:sp>
        <p:nvSpPr>
          <p:cNvPr id="5" name="Freeform 5"/>
          <p:cNvSpPr/>
          <p:nvPr/>
        </p:nvSpPr>
        <p:spPr>
          <a:xfrm>
            <a:off x="9684711" y="3172780"/>
            <a:ext cx="7574589" cy="4444717"/>
          </a:xfrm>
          <a:custGeom>
            <a:avLst/>
            <a:gdLst/>
            <a:ahLst/>
            <a:cxnLst/>
            <a:rect l="l" t="t" r="r" b="b"/>
            <a:pathLst>
              <a:path w="7574589" h="4444717">
                <a:moveTo>
                  <a:pt x="0" y="0"/>
                </a:moveTo>
                <a:lnTo>
                  <a:pt x="7574589" y="0"/>
                </a:lnTo>
                <a:lnTo>
                  <a:pt x="7574589" y="4444717"/>
                </a:lnTo>
                <a:lnTo>
                  <a:pt x="0" y="4444717"/>
                </a:lnTo>
                <a:lnTo>
                  <a:pt x="0" y="0"/>
                </a:lnTo>
                <a:close/>
              </a:path>
            </a:pathLst>
          </a:custGeom>
          <a:blipFill>
            <a:blip r:embed="rId5"/>
            <a:stretch>
              <a:fillRect t="-13113" b="-13113"/>
            </a:stretch>
          </a:blipFill>
        </p:spPr>
      </p:sp>
      <p:sp>
        <p:nvSpPr>
          <p:cNvPr id="6" name="TextBox 6"/>
          <p:cNvSpPr txBox="1"/>
          <p:nvPr/>
        </p:nvSpPr>
        <p:spPr>
          <a:xfrm>
            <a:off x="2276346" y="2178834"/>
            <a:ext cx="4516703" cy="366326"/>
          </a:xfrm>
          <a:prstGeom prst="rect">
            <a:avLst/>
          </a:prstGeom>
        </p:spPr>
        <p:txBody>
          <a:bodyPr lIns="0" tIns="0" rIns="0" bIns="0" rtlCol="0" anchor="t">
            <a:spAutoFit/>
          </a:bodyPr>
          <a:lstStyle/>
          <a:p>
            <a:pPr algn="ctr">
              <a:lnSpc>
                <a:spcPts val="3041"/>
              </a:lnSpc>
            </a:pPr>
            <a:r>
              <a:rPr lang="en-US" sz="2172">
                <a:solidFill>
                  <a:srgbClr val="000000"/>
                </a:solidFill>
                <a:latin typeface="Open Sans"/>
              </a:rPr>
              <a:t>UPLOAD DATA AND ORGNIZE</a:t>
            </a:r>
          </a:p>
        </p:txBody>
      </p:sp>
      <p:sp>
        <p:nvSpPr>
          <p:cNvPr id="7" name="TextBox 7"/>
          <p:cNvSpPr txBox="1"/>
          <p:nvPr/>
        </p:nvSpPr>
        <p:spPr>
          <a:xfrm>
            <a:off x="634481" y="3242348"/>
            <a:ext cx="7800432" cy="4375149"/>
          </a:xfrm>
          <a:prstGeom prst="rect">
            <a:avLst/>
          </a:prstGeom>
        </p:spPr>
        <p:txBody>
          <a:bodyPr lIns="0" tIns="0" rIns="0" bIns="0" rtlCol="0" anchor="t">
            <a:spAutoFit/>
          </a:bodyPr>
          <a:lstStyle/>
          <a:p>
            <a:pPr algn="l">
              <a:lnSpc>
                <a:spcPts val="3500"/>
              </a:lnSpc>
            </a:pPr>
            <a:r>
              <a:rPr lang="en-US" sz="2500">
                <a:solidFill>
                  <a:srgbClr val="000000"/>
                </a:solidFill>
                <a:latin typeface="Open Sans"/>
              </a:rPr>
              <a:t>When using Roboflow, you start by uploading your data. If you have a video file, you can upload it directly to the platform. Roboflow will automatically extract individual frames from the video. For instance, if you upload a 10-second video at 20 frames per second (fps), Roboflow will separate it into 200 frames. Once your frames are uploaded, you can move on to organizing and annotating your dataset, preparing it for training your computer vision model.</a:t>
            </a:r>
          </a:p>
        </p:txBody>
      </p:sp>
      <p:sp>
        <p:nvSpPr>
          <p:cNvPr id="8" name="TextBox 8"/>
          <p:cNvSpPr txBox="1"/>
          <p:nvPr/>
        </p:nvSpPr>
        <p:spPr>
          <a:xfrm>
            <a:off x="10479065" y="2178834"/>
            <a:ext cx="5985881" cy="366326"/>
          </a:xfrm>
          <a:prstGeom prst="rect">
            <a:avLst/>
          </a:prstGeom>
        </p:spPr>
        <p:txBody>
          <a:bodyPr lIns="0" tIns="0" rIns="0" bIns="0" rtlCol="0" anchor="t">
            <a:spAutoFit/>
          </a:bodyPr>
          <a:lstStyle/>
          <a:p>
            <a:pPr algn="ctr">
              <a:lnSpc>
                <a:spcPts val="3041"/>
              </a:lnSpc>
            </a:pPr>
            <a:r>
              <a:rPr lang="en-US" sz="2172">
                <a:solidFill>
                  <a:srgbClr val="000000"/>
                </a:solidFill>
                <a:latin typeface="Open Sans"/>
              </a:rPr>
              <a:t>POVIDING AN EXEMPLE OF OUR ANOTATION</a:t>
            </a:r>
          </a:p>
        </p:txBody>
      </p:sp>
      <p:sp>
        <p:nvSpPr>
          <p:cNvPr id="9" name="AutoShape 9"/>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transition>
    <p:circl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a:off x="12250920" y="2610243"/>
            <a:ext cx="4759199" cy="5346167"/>
          </a:xfrm>
          <a:custGeom>
            <a:avLst/>
            <a:gdLst/>
            <a:ahLst/>
            <a:cxnLst/>
            <a:rect l="l" t="t" r="r" b="b"/>
            <a:pathLst>
              <a:path w="4759199" h="5346167">
                <a:moveTo>
                  <a:pt x="0" y="0"/>
                </a:moveTo>
                <a:lnTo>
                  <a:pt x="4759200" y="0"/>
                </a:lnTo>
                <a:lnTo>
                  <a:pt x="4759200" y="5346167"/>
                </a:lnTo>
                <a:lnTo>
                  <a:pt x="0" y="5346167"/>
                </a:lnTo>
                <a:lnTo>
                  <a:pt x="0" y="0"/>
                </a:lnTo>
                <a:close/>
              </a:path>
            </a:pathLst>
          </a:custGeom>
          <a:blipFill>
            <a:blip r:embed="rId2"/>
            <a:stretch>
              <a:fillRect/>
            </a:stretch>
          </a:blipFill>
        </p:spPr>
      </p:sp>
      <p:sp>
        <p:nvSpPr>
          <p:cNvPr id="3" name="Freeform 3"/>
          <p:cNvSpPr/>
          <p:nvPr/>
        </p:nvSpPr>
        <p:spPr>
          <a:xfrm>
            <a:off x="842028" y="1351187"/>
            <a:ext cx="851234" cy="851234"/>
          </a:xfrm>
          <a:custGeom>
            <a:avLst/>
            <a:gdLst/>
            <a:ahLst/>
            <a:cxnLst/>
            <a:rect l="l" t="t" r="r" b="b"/>
            <a:pathLst>
              <a:path w="851234" h="851234">
                <a:moveTo>
                  <a:pt x="0" y="0"/>
                </a:moveTo>
                <a:lnTo>
                  <a:pt x="851234" y="0"/>
                </a:lnTo>
                <a:lnTo>
                  <a:pt x="851234" y="851234"/>
                </a:lnTo>
                <a:lnTo>
                  <a:pt x="0" y="851234"/>
                </a:lnTo>
                <a:lnTo>
                  <a:pt x="0" y="0"/>
                </a:lnTo>
                <a:close/>
              </a:path>
            </a:pathLst>
          </a:custGeom>
          <a:blipFill>
            <a:blip r:embed="rId3"/>
            <a:stretch>
              <a:fillRect/>
            </a:stretch>
          </a:blipFill>
        </p:spPr>
      </p:sp>
      <p:sp>
        <p:nvSpPr>
          <p:cNvPr id="4" name="TextBox 4"/>
          <p:cNvSpPr txBox="1"/>
          <p:nvPr/>
        </p:nvSpPr>
        <p:spPr>
          <a:xfrm>
            <a:off x="1954787" y="1503293"/>
            <a:ext cx="7002542" cy="530368"/>
          </a:xfrm>
          <a:prstGeom prst="rect">
            <a:avLst/>
          </a:prstGeom>
        </p:spPr>
        <p:txBody>
          <a:bodyPr lIns="0" tIns="0" rIns="0" bIns="0" rtlCol="0" anchor="t">
            <a:spAutoFit/>
          </a:bodyPr>
          <a:lstStyle/>
          <a:p>
            <a:pPr marL="0" lvl="0" indent="0" algn="ctr">
              <a:lnSpc>
                <a:spcPts val="4367"/>
              </a:lnSpc>
              <a:spcBef>
                <a:spcPct val="0"/>
              </a:spcBef>
            </a:pPr>
            <a:r>
              <a:rPr lang="en-US" sz="3119">
                <a:solidFill>
                  <a:srgbClr val="545454"/>
                </a:solidFill>
                <a:latin typeface="Open Sans Bold"/>
              </a:rPr>
              <a:t>EXPORTING DATA WITH ROBOFLOW</a:t>
            </a:r>
          </a:p>
        </p:txBody>
      </p:sp>
      <p:sp>
        <p:nvSpPr>
          <p:cNvPr id="5" name="TextBox 5"/>
          <p:cNvSpPr txBox="1"/>
          <p:nvPr/>
        </p:nvSpPr>
        <p:spPr>
          <a:xfrm>
            <a:off x="842028" y="2705045"/>
            <a:ext cx="9888303" cy="6127665"/>
          </a:xfrm>
          <a:prstGeom prst="rect">
            <a:avLst/>
          </a:prstGeom>
        </p:spPr>
        <p:txBody>
          <a:bodyPr lIns="0" tIns="0" rIns="0" bIns="0" rtlCol="0" anchor="t">
            <a:spAutoFit/>
          </a:bodyPr>
          <a:lstStyle/>
          <a:p>
            <a:pPr algn="l">
              <a:lnSpc>
                <a:spcPts val="3504"/>
              </a:lnSpc>
            </a:pPr>
            <a:r>
              <a:rPr lang="en-US" sz="2503">
                <a:solidFill>
                  <a:srgbClr val="000000"/>
                </a:solidFill>
                <a:latin typeface="Open Sans"/>
              </a:rPr>
              <a:t>After uploading and annotating your dataset in Roboflow, you can export it and proceed with training your model</a:t>
            </a:r>
          </a:p>
          <a:p>
            <a:pPr algn="l">
              <a:lnSpc>
                <a:spcPts val="3504"/>
              </a:lnSpc>
            </a:pPr>
            <a:endParaRPr lang="en-US" sz="2503">
              <a:solidFill>
                <a:srgbClr val="000000"/>
              </a:solidFill>
              <a:latin typeface="Open Sans"/>
            </a:endParaRPr>
          </a:p>
          <a:p>
            <a:pPr algn="l">
              <a:lnSpc>
                <a:spcPts val="3504"/>
              </a:lnSpc>
            </a:pPr>
            <a:r>
              <a:rPr lang="en-US" sz="2503">
                <a:solidFill>
                  <a:srgbClr val="000000"/>
                </a:solidFill>
                <a:latin typeface="Open Sans"/>
              </a:rPr>
              <a:t>ROBOFLOW provide different ways to train your model , you either choose to train your model with roboflow or export the data annotated and train the model by yourself</a:t>
            </a:r>
          </a:p>
          <a:p>
            <a:pPr algn="l">
              <a:lnSpc>
                <a:spcPts val="3504"/>
              </a:lnSpc>
            </a:pPr>
            <a:endParaRPr lang="en-US" sz="2503">
              <a:solidFill>
                <a:srgbClr val="000000"/>
              </a:solidFill>
              <a:latin typeface="Open Sans"/>
            </a:endParaRPr>
          </a:p>
          <a:p>
            <a:pPr marL="0" lvl="0" indent="0" algn="l">
              <a:lnSpc>
                <a:spcPts val="3504"/>
              </a:lnSpc>
              <a:spcBef>
                <a:spcPct val="0"/>
              </a:spcBef>
            </a:pPr>
            <a:r>
              <a:rPr lang="en-US" sz="2503">
                <a:solidFill>
                  <a:srgbClr val="000000"/>
                </a:solidFill>
                <a:latin typeface="Open Sans"/>
              </a:rPr>
              <a:t>in our case, we trained our model by exporting the dataset from  robotflow into google colab to train our data their. we used this methode for a better understanding of the  structure of the model and training ,so we can optimize it . the picture in the right provide the structure of the exporting data from robotflow tha we will use to train our model . you can also use a deployment methode to test your model.</a:t>
            </a:r>
          </a:p>
        </p:txBody>
      </p:sp>
      <p:sp>
        <p:nvSpPr>
          <p:cNvPr id="6" name="TextBox 6"/>
          <p:cNvSpPr txBox="1"/>
          <p:nvPr/>
        </p:nvSpPr>
        <p:spPr>
          <a:xfrm>
            <a:off x="12250920" y="1710129"/>
            <a:ext cx="4618458"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a:rPr>
              <a:t>Our Exported dataset</a:t>
            </a:r>
          </a:p>
        </p:txBody>
      </p:sp>
      <p:sp>
        <p:nvSpPr>
          <p:cNvPr id="7" name="TextBox 7"/>
          <p:cNvSpPr txBox="1"/>
          <p:nvPr/>
        </p:nvSpPr>
        <p:spPr>
          <a:xfrm>
            <a:off x="842028" y="219075"/>
            <a:ext cx="8115300"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EXPORT DATASET</a:t>
            </a:r>
            <a:r>
              <a:rPr lang="en-US" sz="4500">
                <a:solidFill>
                  <a:srgbClr val="5271FF"/>
                </a:solidFill>
                <a:latin typeface="Poppins Ultra-Bold"/>
              </a:rPr>
              <a:t>.</a:t>
            </a:r>
          </a:p>
        </p:txBody>
      </p:sp>
      <p:sp>
        <p:nvSpPr>
          <p:cNvPr id="8" name="AutoShape 8"/>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1028700" y="904875"/>
            <a:ext cx="8115300"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MODEL TRAINIG</a:t>
            </a:r>
            <a:r>
              <a:rPr lang="en-US" sz="4500">
                <a:solidFill>
                  <a:srgbClr val="5271FF"/>
                </a:solidFill>
                <a:latin typeface="Poppins Ultra-Bold"/>
              </a:rPr>
              <a:t>.</a:t>
            </a:r>
          </a:p>
        </p:txBody>
      </p:sp>
      <p:sp>
        <p:nvSpPr>
          <p:cNvPr id="3" name="TextBox 3"/>
          <p:cNvSpPr txBox="1"/>
          <p:nvPr/>
        </p:nvSpPr>
        <p:spPr>
          <a:xfrm>
            <a:off x="1028700" y="1888669"/>
            <a:ext cx="17597501" cy="789304"/>
          </a:xfrm>
          <a:prstGeom prst="rect">
            <a:avLst/>
          </a:prstGeom>
        </p:spPr>
        <p:txBody>
          <a:bodyPr lIns="0" tIns="0" rIns="0" bIns="0" rtlCol="0" anchor="t">
            <a:spAutoFit/>
          </a:bodyPr>
          <a:lstStyle/>
          <a:p>
            <a:pPr marL="0" lvl="0" indent="0" algn="l">
              <a:lnSpc>
                <a:spcPts val="3220"/>
              </a:lnSpc>
              <a:spcBef>
                <a:spcPct val="0"/>
              </a:spcBef>
            </a:pPr>
            <a:r>
              <a:rPr lang="en-US" sz="2300">
                <a:solidFill>
                  <a:srgbClr val="000000"/>
                </a:solidFill>
                <a:latin typeface="Open Sans"/>
              </a:rPr>
              <a:t>we used the code provided by ROBOFLOW  .the  code export the dataset after organize and annotate require your API of ur workspace name,project name and a name for your model</a:t>
            </a:r>
          </a:p>
        </p:txBody>
      </p:sp>
      <p:sp>
        <p:nvSpPr>
          <p:cNvPr id="4" name="TextBox 4"/>
          <p:cNvSpPr txBox="1"/>
          <p:nvPr/>
        </p:nvSpPr>
        <p:spPr>
          <a:xfrm>
            <a:off x="854988" y="6172806"/>
            <a:ext cx="3830955"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Bold"/>
              </a:rPr>
              <a:t>Custom training : </a:t>
            </a:r>
          </a:p>
        </p:txBody>
      </p:sp>
      <p:sp>
        <p:nvSpPr>
          <p:cNvPr id="5" name="TextBox 5"/>
          <p:cNvSpPr txBox="1"/>
          <p:nvPr/>
        </p:nvSpPr>
        <p:spPr>
          <a:xfrm>
            <a:off x="1028700" y="2988569"/>
            <a:ext cx="9864566" cy="3031837"/>
          </a:xfrm>
          <a:prstGeom prst="rect">
            <a:avLst/>
          </a:prstGeom>
        </p:spPr>
        <p:txBody>
          <a:bodyPr lIns="0" tIns="0" rIns="0" bIns="0" rtlCol="0" anchor="t">
            <a:spAutoFit/>
          </a:bodyPr>
          <a:lstStyle/>
          <a:p>
            <a:pPr algn="just">
              <a:lnSpc>
                <a:spcPts val="2465"/>
              </a:lnSpc>
            </a:pPr>
            <a:r>
              <a:rPr lang="en-US" sz="1761">
                <a:solidFill>
                  <a:srgbClr val="5271FF"/>
                </a:solidFill>
                <a:latin typeface="Open Sans Bold"/>
              </a:rPr>
              <a:t>!</a:t>
            </a:r>
            <a:r>
              <a:rPr lang="en-US" sz="1761">
                <a:solidFill>
                  <a:srgbClr val="000000"/>
                </a:solidFill>
                <a:latin typeface="Open Sans Bold"/>
              </a:rPr>
              <a:t>mkdir {HOME}/datasets</a:t>
            </a:r>
          </a:p>
          <a:p>
            <a:pPr algn="just">
              <a:lnSpc>
                <a:spcPts val="2465"/>
              </a:lnSpc>
            </a:pPr>
            <a:r>
              <a:rPr lang="en-US" sz="1761">
                <a:solidFill>
                  <a:srgbClr val="5271FF"/>
                </a:solidFill>
                <a:latin typeface="Open Sans Bold"/>
              </a:rPr>
              <a:t>%cd</a:t>
            </a:r>
            <a:r>
              <a:rPr lang="en-US" sz="1761">
                <a:solidFill>
                  <a:srgbClr val="000000"/>
                </a:solidFill>
                <a:latin typeface="Open Sans Bold"/>
              </a:rPr>
              <a:t> {HOME}/datasets</a:t>
            </a:r>
          </a:p>
          <a:p>
            <a:pPr algn="just">
              <a:lnSpc>
                <a:spcPts val="2465"/>
              </a:lnSpc>
            </a:pPr>
            <a:endParaRPr lang="en-US" sz="1761">
              <a:solidFill>
                <a:srgbClr val="000000"/>
              </a:solidFill>
              <a:latin typeface="Open Sans Bold"/>
            </a:endParaRPr>
          </a:p>
          <a:p>
            <a:pPr algn="just">
              <a:lnSpc>
                <a:spcPts val="2465"/>
              </a:lnSpc>
            </a:pPr>
            <a:r>
              <a:rPr lang="en-US" sz="1761">
                <a:solidFill>
                  <a:srgbClr val="5271FF"/>
                </a:solidFill>
                <a:latin typeface="Open Sans Bold"/>
              </a:rPr>
              <a:t>!</a:t>
            </a:r>
            <a:r>
              <a:rPr lang="en-US" sz="1761">
                <a:solidFill>
                  <a:srgbClr val="000000"/>
                </a:solidFill>
                <a:latin typeface="Open Sans Bold"/>
              </a:rPr>
              <a:t>pip install roboflow --quiet</a:t>
            </a:r>
          </a:p>
          <a:p>
            <a:pPr algn="just">
              <a:lnSpc>
                <a:spcPts val="2465"/>
              </a:lnSpc>
            </a:pPr>
            <a:endParaRPr lang="en-US" sz="1761">
              <a:solidFill>
                <a:srgbClr val="000000"/>
              </a:solidFill>
              <a:latin typeface="Open Sans Bold"/>
            </a:endParaRPr>
          </a:p>
          <a:p>
            <a:pPr algn="just">
              <a:lnSpc>
                <a:spcPts val="2465"/>
              </a:lnSpc>
            </a:pPr>
            <a:r>
              <a:rPr lang="en-US" sz="1761">
                <a:solidFill>
                  <a:srgbClr val="000000"/>
                </a:solidFill>
                <a:latin typeface="Open Sans Bold"/>
              </a:rPr>
              <a:t>from roboflow import Roboflow</a:t>
            </a:r>
          </a:p>
          <a:p>
            <a:pPr algn="just">
              <a:lnSpc>
                <a:spcPts val="2465"/>
              </a:lnSpc>
            </a:pPr>
            <a:r>
              <a:rPr lang="en-US" sz="1761">
                <a:solidFill>
                  <a:srgbClr val="000000"/>
                </a:solidFill>
                <a:latin typeface="Open Sans Bold"/>
              </a:rPr>
              <a:t>rf = Roboflow(api_key=</a:t>
            </a:r>
            <a:r>
              <a:rPr lang="en-US" sz="1761">
                <a:solidFill>
                  <a:srgbClr val="FF914D"/>
                </a:solidFill>
                <a:latin typeface="Open Sans Bold"/>
              </a:rPr>
              <a:t>"your API FROM ROBOTFLOW HERE"</a:t>
            </a:r>
            <a:r>
              <a:rPr lang="en-US" sz="1761">
                <a:solidFill>
                  <a:srgbClr val="000000"/>
                </a:solidFill>
                <a:latin typeface="Open Sans Bold"/>
              </a:rPr>
              <a:t>)</a:t>
            </a:r>
          </a:p>
          <a:p>
            <a:pPr algn="just">
              <a:lnSpc>
                <a:spcPts val="2465"/>
              </a:lnSpc>
            </a:pPr>
            <a:r>
              <a:rPr lang="en-US" sz="1761">
                <a:solidFill>
                  <a:srgbClr val="000000"/>
                </a:solidFill>
                <a:latin typeface="Open Sans Bold"/>
              </a:rPr>
              <a:t>project = rf.workspace("YOUR WORKSPACE NAME").project(</a:t>
            </a:r>
            <a:r>
              <a:rPr lang="en-US" sz="1761">
                <a:solidFill>
                  <a:srgbClr val="FF914D"/>
                </a:solidFill>
                <a:latin typeface="Open Sans Bold"/>
              </a:rPr>
              <a:t>"YOUR PROJECT NAME HERE"</a:t>
            </a:r>
            <a:r>
              <a:rPr lang="en-US" sz="1761">
                <a:solidFill>
                  <a:srgbClr val="000000"/>
                </a:solidFill>
                <a:latin typeface="Open Sans Bold"/>
              </a:rPr>
              <a:t>)</a:t>
            </a:r>
          </a:p>
          <a:p>
            <a:pPr algn="just">
              <a:lnSpc>
                <a:spcPts val="2465"/>
              </a:lnSpc>
            </a:pPr>
            <a:r>
              <a:rPr lang="en-US" sz="1761">
                <a:solidFill>
                  <a:srgbClr val="000000"/>
                </a:solidFill>
                <a:latin typeface="Open Sans Bold"/>
              </a:rPr>
              <a:t>dataset = project.version(2).download(</a:t>
            </a:r>
            <a:r>
              <a:rPr lang="en-US" sz="1761">
                <a:solidFill>
                  <a:srgbClr val="FF914D"/>
                </a:solidFill>
                <a:latin typeface="Open Sans Bold"/>
              </a:rPr>
              <a:t>"YOUR NAME MODEL"</a:t>
            </a:r>
            <a:r>
              <a:rPr lang="en-US" sz="1761">
                <a:solidFill>
                  <a:srgbClr val="000000"/>
                </a:solidFill>
                <a:latin typeface="Open Sans Bold"/>
              </a:rPr>
              <a:t>)</a:t>
            </a:r>
          </a:p>
          <a:p>
            <a:pPr algn="just">
              <a:lnSpc>
                <a:spcPts val="2465"/>
              </a:lnSpc>
            </a:pPr>
            <a:endParaRPr lang="en-US" sz="1761">
              <a:solidFill>
                <a:srgbClr val="000000"/>
              </a:solidFill>
              <a:latin typeface="Open Sans Bold"/>
            </a:endParaRPr>
          </a:p>
        </p:txBody>
      </p:sp>
      <p:sp>
        <p:nvSpPr>
          <p:cNvPr id="6" name="TextBox 6"/>
          <p:cNvSpPr txBox="1"/>
          <p:nvPr/>
        </p:nvSpPr>
        <p:spPr>
          <a:xfrm>
            <a:off x="1028700" y="6943696"/>
            <a:ext cx="15387073" cy="1185835"/>
          </a:xfrm>
          <a:prstGeom prst="rect">
            <a:avLst/>
          </a:prstGeom>
        </p:spPr>
        <p:txBody>
          <a:bodyPr lIns="0" tIns="0" rIns="0" bIns="0" rtlCol="0" anchor="t">
            <a:spAutoFit/>
          </a:bodyPr>
          <a:lstStyle/>
          <a:p>
            <a:pPr marL="0" lvl="0" indent="0" algn="l">
              <a:lnSpc>
                <a:spcPts val="2412"/>
              </a:lnSpc>
              <a:spcBef>
                <a:spcPct val="0"/>
              </a:spcBef>
            </a:pPr>
            <a:r>
              <a:rPr lang="en-US" sz="1723" u="none" strike="noStrike">
                <a:solidFill>
                  <a:srgbClr val="5271FF"/>
                </a:solidFill>
                <a:latin typeface="Open Sans Bold"/>
              </a:rPr>
              <a:t>%cd </a:t>
            </a:r>
            <a:r>
              <a:rPr lang="en-US" sz="1723" u="none" strike="noStrike">
                <a:solidFill>
                  <a:srgbClr val="000000"/>
                </a:solidFill>
                <a:latin typeface="Open Sans Bold"/>
              </a:rPr>
              <a:t>{HOME}</a:t>
            </a:r>
          </a:p>
          <a:p>
            <a:pPr marL="0" lvl="0" indent="0" algn="ctr">
              <a:lnSpc>
                <a:spcPts val="2412"/>
              </a:lnSpc>
              <a:spcBef>
                <a:spcPct val="0"/>
              </a:spcBef>
            </a:pPr>
            <a:endParaRPr lang="en-US" sz="1723" u="none" strike="noStrike">
              <a:solidFill>
                <a:srgbClr val="000000"/>
              </a:solidFill>
              <a:latin typeface="Open Sans Bold"/>
            </a:endParaRPr>
          </a:p>
          <a:p>
            <a:pPr marL="0" lvl="0" indent="0" algn="just">
              <a:lnSpc>
                <a:spcPts val="2412"/>
              </a:lnSpc>
              <a:spcBef>
                <a:spcPct val="0"/>
              </a:spcBef>
            </a:pPr>
            <a:r>
              <a:rPr lang="en-US" sz="1723" u="none" strike="noStrike">
                <a:solidFill>
                  <a:srgbClr val="5271FF"/>
                </a:solidFill>
                <a:latin typeface="Open Sans Bold"/>
              </a:rPr>
              <a:t>!</a:t>
            </a:r>
            <a:r>
              <a:rPr lang="en-US" sz="1723" u="none" strike="noStrike">
                <a:solidFill>
                  <a:srgbClr val="000000"/>
                </a:solidFill>
                <a:latin typeface="Open Sans Bold"/>
              </a:rPr>
              <a:t>yolo task=detect mode=train model=model_1.pt data=/content/datasets/PEOPLE-COUNTER-2/data.yaml epochs=25 imgsz=800 plots=True</a:t>
            </a:r>
          </a:p>
          <a:p>
            <a:pPr marL="0" lvl="0" indent="0" algn="just">
              <a:lnSpc>
                <a:spcPts val="2315"/>
              </a:lnSpc>
              <a:spcBef>
                <a:spcPct val="0"/>
              </a:spcBef>
            </a:pPr>
            <a:endParaRPr lang="en-US" sz="1723" u="none" strike="noStrike">
              <a:solidFill>
                <a:srgbClr val="000000"/>
              </a:solidFill>
              <a:latin typeface="Open Sans Bold"/>
            </a:endParaRPr>
          </a:p>
        </p:txBody>
      </p:sp>
      <p:sp>
        <p:nvSpPr>
          <p:cNvPr id="7" name="TextBox 7"/>
          <p:cNvSpPr txBox="1"/>
          <p:nvPr/>
        </p:nvSpPr>
        <p:spPr>
          <a:xfrm>
            <a:off x="911066" y="7991446"/>
            <a:ext cx="5227677"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Bold"/>
              </a:rPr>
              <a:t>Validate Custom Model :</a:t>
            </a:r>
          </a:p>
        </p:txBody>
      </p:sp>
      <p:sp>
        <p:nvSpPr>
          <p:cNvPr id="8" name="TextBox 8"/>
          <p:cNvSpPr txBox="1"/>
          <p:nvPr/>
        </p:nvSpPr>
        <p:spPr>
          <a:xfrm>
            <a:off x="1028700" y="8762336"/>
            <a:ext cx="13341081" cy="1433853"/>
          </a:xfrm>
          <a:prstGeom prst="rect">
            <a:avLst/>
          </a:prstGeom>
        </p:spPr>
        <p:txBody>
          <a:bodyPr lIns="0" tIns="0" rIns="0" bIns="0" rtlCol="0" anchor="t">
            <a:spAutoFit/>
          </a:bodyPr>
          <a:lstStyle/>
          <a:p>
            <a:pPr marL="0" lvl="0" indent="0" algn="l">
              <a:lnSpc>
                <a:spcPts val="2433"/>
              </a:lnSpc>
              <a:spcBef>
                <a:spcPct val="0"/>
              </a:spcBef>
            </a:pPr>
            <a:r>
              <a:rPr lang="en-US" sz="1738" u="none" strike="noStrike">
                <a:solidFill>
                  <a:srgbClr val="5271FF"/>
                </a:solidFill>
                <a:latin typeface="Open Sans Bold"/>
              </a:rPr>
              <a:t>%cd</a:t>
            </a:r>
            <a:r>
              <a:rPr lang="en-US" sz="1738" u="none" strike="noStrike">
                <a:solidFill>
                  <a:srgbClr val="000000"/>
                </a:solidFill>
                <a:latin typeface="Open Sans Bold"/>
              </a:rPr>
              <a:t> {HOME}</a:t>
            </a:r>
          </a:p>
          <a:p>
            <a:pPr marL="0" lvl="0" indent="0" algn="l">
              <a:lnSpc>
                <a:spcPts val="2433"/>
              </a:lnSpc>
              <a:spcBef>
                <a:spcPct val="0"/>
              </a:spcBef>
            </a:pPr>
            <a:endParaRPr lang="en-US" sz="1738" u="none" strike="noStrike">
              <a:solidFill>
                <a:srgbClr val="000000"/>
              </a:solidFill>
              <a:latin typeface="Open Sans Bold"/>
            </a:endParaRPr>
          </a:p>
          <a:p>
            <a:pPr marL="0" lvl="0" indent="0" algn="l">
              <a:lnSpc>
                <a:spcPts val="2433"/>
              </a:lnSpc>
              <a:spcBef>
                <a:spcPct val="0"/>
              </a:spcBef>
            </a:pPr>
            <a:r>
              <a:rPr lang="en-US" sz="1738" u="none" strike="noStrike">
                <a:solidFill>
                  <a:srgbClr val="5271FF"/>
                </a:solidFill>
                <a:latin typeface="Open Sans Bold"/>
              </a:rPr>
              <a:t>!</a:t>
            </a:r>
            <a:r>
              <a:rPr lang="en-US" sz="1738" u="none" strike="noStrike">
                <a:solidFill>
                  <a:srgbClr val="000000"/>
                </a:solidFill>
                <a:latin typeface="Open Sans Bold"/>
              </a:rPr>
              <a:t>yolo task=detect mode=val model=/content/best.pt data=/content/datasets/PEOPLE-COUNTER-2/data.yaml</a:t>
            </a:r>
          </a:p>
          <a:p>
            <a:pPr marL="0" lvl="0" indent="0" algn="ctr">
              <a:lnSpc>
                <a:spcPts val="4354"/>
              </a:lnSpc>
              <a:spcBef>
                <a:spcPct val="0"/>
              </a:spcBef>
            </a:pPr>
            <a:endParaRPr lang="en-US" sz="1738" u="none" strike="noStrike">
              <a:solidFill>
                <a:srgbClr val="000000"/>
              </a:solidFill>
              <a:latin typeface="Open Sa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Freeform 2"/>
          <p:cNvSpPr/>
          <p:nvPr/>
        </p:nvSpPr>
        <p:spPr>
          <a:xfrm>
            <a:off x="1028700" y="1896975"/>
            <a:ext cx="7944844" cy="7799638"/>
          </a:xfrm>
          <a:custGeom>
            <a:avLst/>
            <a:gdLst/>
            <a:ahLst/>
            <a:cxnLst/>
            <a:rect l="l" t="t" r="r" b="b"/>
            <a:pathLst>
              <a:path w="7944844" h="7799638">
                <a:moveTo>
                  <a:pt x="0" y="0"/>
                </a:moveTo>
                <a:lnTo>
                  <a:pt x="7944844" y="0"/>
                </a:lnTo>
                <a:lnTo>
                  <a:pt x="7944844" y="7799638"/>
                </a:lnTo>
                <a:lnTo>
                  <a:pt x="0" y="7799638"/>
                </a:lnTo>
                <a:lnTo>
                  <a:pt x="0" y="0"/>
                </a:lnTo>
                <a:close/>
              </a:path>
            </a:pathLst>
          </a:custGeom>
          <a:blipFill>
            <a:blip r:embed="rId2"/>
            <a:stretch>
              <a:fillRect/>
            </a:stretch>
          </a:blipFill>
        </p:spPr>
      </p:sp>
      <p:sp>
        <p:nvSpPr>
          <p:cNvPr id="3" name="AutoShape 3"/>
          <p:cNvSpPr/>
          <p:nvPr/>
        </p:nvSpPr>
        <p:spPr>
          <a:xfrm flipV="1">
            <a:off x="9455976" y="3180399"/>
            <a:ext cx="0" cy="3926202"/>
          </a:xfrm>
          <a:prstGeom prst="line">
            <a:avLst/>
          </a:prstGeom>
          <a:ln w="19050" cap="flat">
            <a:solidFill>
              <a:srgbClr val="545454"/>
            </a:solidFill>
            <a:prstDash val="solid"/>
            <a:headEnd type="none" w="sm" len="sm"/>
            <a:tailEnd type="none" w="sm" len="sm"/>
          </a:ln>
        </p:spPr>
      </p:sp>
      <p:sp>
        <p:nvSpPr>
          <p:cNvPr id="4" name="Freeform 4"/>
          <p:cNvSpPr/>
          <p:nvPr/>
        </p:nvSpPr>
        <p:spPr>
          <a:xfrm>
            <a:off x="9941751" y="1896975"/>
            <a:ext cx="7813077" cy="7835666"/>
          </a:xfrm>
          <a:custGeom>
            <a:avLst/>
            <a:gdLst/>
            <a:ahLst/>
            <a:cxnLst/>
            <a:rect l="l" t="t" r="r" b="b"/>
            <a:pathLst>
              <a:path w="7813077" h="7835666">
                <a:moveTo>
                  <a:pt x="0" y="0"/>
                </a:moveTo>
                <a:lnTo>
                  <a:pt x="7813077" y="0"/>
                </a:lnTo>
                <a:lnTo>
                  <a:pt x="7813077" y="7835666"/>
                </a:lnTo>
                <a:lnTo>
                  <a:pt x="0" y="7835666"/>
                </a:lnTo>
                <a:lnTo>
                  <a:pt x="0" y="0"/>
                </a:lnTo>
                <a:close/>
              </a:path>
            </a:pathLst>
          </a:custGeom>
          <a:blipFill>
            <a:blip r:embed="rId3"/>
            <a:stretch>
              <a:fillRect t="-146" b="-146"/>
            </a:stretch>
          </a:blipFill>
        </p:spPr>
      </p:sp>
      <p:sp>
        <p:nvSpPr>
          <p:cNvPr id="5" name="AutoShape 5"/>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
        <p:nvSpPr>
          <p:cNvPr id="6" name="TextBox 6"/>
          <p:cNvSpPr txBox="1"/>
          <p:nvPr/>
        </p:nvSpPr>
        <p:spPr>
          <a:xfrm>
            <a:off x="1028700" y="904875"/>
            <a:ext cx="6522807" cy="809625"/>
          </a:xfrm>
          <a:prstGeom prst="rect">
            <a:avLst/>
          </a:prstGeom>
        </p:spPr>
        <p:txBody>
          <a:bodyPr lIns="0" tIns="0" rIns="0" bIns="0" rtlCol="0" anchor="t">
            <a:spAutoFit/>
          </a:bodyPr>
          <a:lstStyle/>
          <a:p>
            <a:pPr algn="l">
              <a:lnSpc>
                <a:spcPts val="6299"/>
              </a:lnSpc>
              <a:spcBef>
                <a:spcPct val="0"/>
              </a:spcBef>
            </a:pPr>
            <a:r>
              <a:rPr lang="en-US" sz="4500">
                <a:solidFill>
                  <a:srgbClr val="000000"/>
                </a:solidFill>
                <a:latin typeface="Poppins Ultra-Bold"/>
              </a:rPr>
              <a:t>Code</a:t>
            </a:r>
            <a:r>
              <a:rPr lang="en-US" sz="4500">
                <a:solidFill>
                  <a:srgbClr val="5271FF"/>
                </a:solidFill>
                <a:latin typeface="Poppins Ultra-Bold"/>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2" name="TextBox 2"/>
          <p:cNvSpPr txBox="1"/>
          <p:nvPr/>
        </p:nvSpPr>
        <p:spPr>
          <a:xfrm>
            <a:off x="-2121273" y="1532863"/>
            <a:ext cx="14674910" cy="812412"/>
          </a:xfrm>
          <a:prstGeom prst="rect">
            <a:avLst/>
          </a:prstGeom>
        </p:spPr>
        <p:txBody>
          <a:bodyPr lIns="0" tIns="0" rIns="0" bIns="0" rtlCol="0" anchor="t">
            <a:spAutoFit/>
          </a:bodyPr>
          <a:lstStyle/>
          <a:p>
            <a:pPr algn="ctr">
              <a:lnSpc>
                <a:spcPts val="6621"/>
              </a:lnSpc>
            </a:pPr>
            <a:r>
              <a:rPr lang="en-US" sz="4729">
                <a:solidFill>
                  <a:srgbClr val="000000"/>
                </a:solidFill>
                <a:latin typeface="Open Sans Bold"/>
              </a:rPr>
              <a:t>IMPORTANT EXPLAINATION . </a:t>
            </a:r>
          </a:p>
        </p:txBody>
      </p:sp>
      <p:sp>
        <p:nvSpPr>
          <p:cNvPr id="3" name="TextBox 3"/>
          <p:cNvSpPr txBox="1"/>
          <p:nvPr/>
        </p:nvSpPr>
        <p:spPr>
          <a:xfrm>
            <a:off x="889566" y="2753654"/>
            <a:ext cx="16697560" cy="5227320"/>
          </a:xfrm>
          <a:prstGeom prst="rect">
            <a:avLst/>
          </a:prstGeom>
        </p:spPr>
        <p:txBody>
          <a:bodyPr lIns="0" tIns="0" rIns="0" bIns="0" rtlCol="0" anchor="t">
            <a:spAutoFit/>
          </a:bodyPr>
          <a:lstStyle/>
          <a:p>
            <a:pPr algn="l">
              <a:lnSpc>
                <a:spcPts val="3780"/>
              </a:lnSpc>
            </a:pPr>
            <a:r>
              <a:rPr lang="en-US" sz="2700">
                <a:solidFill>
                  <a:srgbClr val="000000"/>
                </a:solidFill>
                <a:latin typeface="Open Sans"/>
              </a:rPr>
              <a:t>In our code, we utilize the Ultralytics library to load our model and OpenCV for reading the video and writing it after preprocessing to visualize the results. For the counting process, we rely on predefined functions from the OBJECT_COUNTER module provided by Ultralytics to count people in and out, and then print the results directly onto the video. However, adjustments are required in the object_counter file to ensure precise counting.</a:t>
            </a:r>
          </a:p>
          <a:p>
            <a:pPr algn="l">
              <a:lnSpc>
                <a:spcPts val="3780"/>
              </a:lnSpc>
            </a:pPr>
            <a:endParaRPr lang="en-US" sz="2700">
              <a:solidFill>
                <a:srgbClr val="000000"/>
              </a:solidFill>
              <a:latin typeface="Open Sans"/>
            </a:endParaRPr>
          </a:p>
          <a:p>
            <a:pPr algn="l">
              <a:lnSpc>
                <a:spcPts val="3780"/>
              </a:lnSpc>
            </a:pPr>
            <a:r>
              <a:rPr lang="en-US" sz="2700">
                <a:solidFill>
                  <a:srgbClr val="000000"/>
                </a:solidFill>
                <a:latin typeface="Open Sans"/>
              </a:rPr>
              <a:t>Specifically, since the functions provided in the object_counter module do not align with the horizontal format of the video, we need to adjust the coordinates accordingly to match the video's horizontal orientation. This adjustment ensures that the counting process accurately identifies and tracks objects within the video, enhancing the overall precision of the counting mechanism.</a:t>
            </a:r>
          </a:p>
          <a:p>
            <a:pPr marL="0" lvl="0" indent="0" algn="l">
              <a:lnSpc>
                <a:spcPts val="3780"/>
              </a:lnSpc>
              <a:spcBef>
                <a:spcPct val="0"/>
              </a:spcBef>
            </a:pPr>
            <a:endParaRPr lang="en-US" sz="2700">
              <a:solidFill>
                <a:srgbClr val="000000"/>
              </a:solidFill>
              <a:latin typeface="Open Sans"/>
            </a:endParaRPr>
          </a:p>
        </p:txBody>
      </p:sp>
      <p:sp>
        <p:nvSpPr>
          <p:cNvPr id="4" name="AutoShape 4"/>
          <p:cNvSpPr/>
          <p:nvPr/>
        </p:nvSpPr>
        <p:spPr>
          <a:xfrm flipV="1">
            <a:off x="1028700" y="9258300"/>
            <a:ext cx="16230600" cy="19050"/>
          </a:xfrm>
          <a:prstGeom prst="line">
            <a:avLst/>
          </a:prstGeom>
          <a:ln w="19050" cap="flat">
            <a:solidFill>
              <a:srgbClr val="5271FF"/>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1285</Words>
  <Application>Microsoft Office PowerPoint</Application>
  <PresentationFormat>Personnalisé</PresentationFormat>
  <Paragraphs>94</Paragraphs>
  <Slides>15</Slides>
  <Notes>0</Notes>
  <HiddenSlides>0</HiddenSlides>
  <MMClips>1</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15</vt:i4>
      </vt:variant>
    </vt:vector>
  </HeadingPairs>
  <TitlesOfParts>
    <vt:vector size="27" baseType="lpstr">
      <vt:lpstr>Open Sans Semi-Bold</vt:lpstr>
      <vt:lpstr>Arial</vt:lpstr>
      <vt:lpstr>Poppins Ultra-Bold</vt:lpstr>
      <vt:lpstr>Poppins Bold</vt:lpstr>
      <vt:lpstr>Open Sans</vt:lpstr>
      <vt:lpstr>Calibri</vt:lpstr>
      <vt:lpstr>Open Sans Bold</vt:lpstr>
      <vt:lpstr>HK Grotesk Heavy</vt:lpstr>
      <vt:lpstr>Arimo Bold</vt:lpstr>
      <vt:lpstr>HK Grotesk</vt:lpstr>
      <vt:lpstr>Poppins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Entreprise Professionnelle et Moderne Bleu</dc:title>
  <cp:lastModifiedBy>Anas ²</cp:lastModifiedBy>
  <cp:revision>3</cp:revision>
  <dcterms:created xsi:type="dcterms:W3CDTF">2006-08-16T00:00:00Z</dcterms:created>
  <dcterms:modified xsi:type="dcterms:W3CDTF">2024-06-10T22:22:05Z</dcterms:modified>
  <dc:identifier>DAGGz76vdUY</dc:identifier>
</cp:coreProperties>
</file>

<file path=docProps/thumbnail.jpeg>
</file>